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Gotham" panose="020B0604020202020204" charset="0"/>
      <p:regular r:id="rId17"/>
    </p:embeddedFont>
    <p:embeddedFont>
      <p:font typeface="Gotham Bold" panose="020B0604020202020204" charset="0"/>
      <p:regular r:id="rId18"/>
    </p:embeddedFont>
    <p:embeddedFont>
      <p:font typeface="Gotham Italics" panose="020B0604020202020204" charset="0"/>
      <p:regular r:id="rId19"/>
    </p:embeddedFont>
    <p:embeddedFont>
      <p:font typeface="Saira Bold" panose="020B0604020202020204" charset="0"/>
      <p:regular r:id="rId20"/>
    </p:embeddedFont>
    <p:embeddedFont>
      <p:font typeface="Saira Ultra-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ssa.gov/number-card"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www.ssa.gov/number-card/request-number-first-tim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iso.rochester.edu/employment/students/f1campus.html#:~:text=On%2DCampus%20Employment%20at%20Off%2DCampus%20Locations" TargetMode="External"/><Relationship Id="rId2" Type="http://schemas.openxmlformats.org/officeDocument/2006/relationships/hyperlink" Target="https://www.rochester.edu/student-employment/students/joblink-for-students/"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www.iso.rochester.edu/employment/students/at.html" TargetMode="External"/><Relationship Id="rId4" Type="http://schemas.openxmlformats.org/officeDocument/2006/relationships/hyperlink" Target="https://www.iso.rochester.edu/employment/students/cp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iso.rochester.edu/assets/pdf/Employment/J1OnCampus.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iso.rochester.edu/assets/pdf/Employment/F1OnOffAuthorization.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urcompass.ur.rochester.edu/istart/controllers/client/ClientEngine.cfm?serviceid=EFormRecommendationforF1CurricularPracticalTrainingCPT0ServiceProvider"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iso.rochester.edu/assets/pdf/Employment/ATRecommendation.pdf"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9144000" y="0"/>
            <a:ext cx="9118282" cy="10287000"/>
            <a:chOff x="0" y="0"/>
            <a:chExt cx="2401523" cy="2709333"/>
          </a:xfrm>
        </p:grpSpPr>
        <p:sp>
          <p:nvSpPr>
            <p:cNvPr id="3" name="Freeform 3"/>
            <p:cNvSpPr/>
            <p:nvPr/>
          </p:nvSpPr>
          <p:spPr>
            <a:xfrm>
              <a:off x="0" y="0"/>
              <a:ext cx="2401523" cy="2709333"/>
            </a:xfrm>
            <a:custGeom>
              <a:avLst/>
              <a:gdLst/>
              <a:ahLst/>
              <a:cxnLst/>
              <a:rect l="l" t="t" r="r" b="b"/>
              <a:pathLst>
                <a:path w="2401523" h="2709333">
                  <a:moveTo>
                    <a:pt x="0" y="0"/>
                  </a:moveTo>
                  <a:lnTo>
                    <a:pt x="2401523" y="0"/>
                  </a:lnTo>
                  <a:lnTo>
                    <a:pt x="2401523" y="2709333"/>
                  </a:lnTo>
                  <a:lnTo>
                    <a:pt x="0" y="2709333"/>
                  </a:lnTo>
                  <a:close/>
                </a:path>
              </a:pathLst>
            </a:custGeom>
            <a:gradFill rotWithShape="1">
              <a:gsLst>
                <a:gs pos="0">
                  <a:srgbClr val="69A9B2">
                    <a:alpha val="100000"/>
                  </a:srgbClr>
                </a:gs>
                <a:gs pos="100000">
                  <a:srgbClr val="F6F6F6">
                    <a:alpha val="100000"/>
                  </a:srgbClr>
                </a:gs>
              </a:gsLst>
              <a:lin ang="0"/>
            </a:gradFill>
          </p:spPr>
          <p:txBody>
            <a:bodyPr/>
            <a:lstStyle/>
            <a:p>
              <a:endParaRPr lang="en-US"/>
            </a:p>
          </p:txBody>
        </p:sp>
        <p:sp>
          <p:nvSpPr>
            <p:cNvPr id="4" name="TextBox 4"/>
            <p:cNvSpPr txBox="1"/>
            <p:nvPr/>
          </p:nvSpPr>
          <p:spPr>
            <a:xfrm>
              <a:off x="0" y="-47625"/>
              <a:ext cx="2401523" cy="2756958"/>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1028700" y="3079743"/>
            <a:ext cx="9300381" cy="4213238"/>
          </a:xfrm>
          <a:prstGeom prst="rect">
            <a:avLst/>
          </a:prstGeom>
        </p:spPr>
        <p:txBody>
          <a:bodyPr lIns="0" tIns="0" rIns="0" bIns="0" rtlCol="0" anchor="t">
            <a:spAutoFit/>
          </a:bodyPr>
          <a:lstStyle/>
          <a:p>
            <a:pPr algn="just">
              <a:lnSpc>
                <a:spcPts val="11001"/>
              </a:lnSpc>
            </a:pPr>
            <a:r>
              <a:rPr lang="en-US" sz="10001">
                <a:solidFill>
                  <a:srgbClr val="000000"/>
                </a:solidFill>
                <a:latin typeface="Saira Bold"/>
              </a:rPr>
              <a:t>SOCIAL SECURITY NUMBER (SSN)</a:t>
            </a:r>
          </a:p>
        </p:txBody>
      </p:sp>
      <p:sp>
        <p:nvSpPr>
          <p:cNvPr id="6" name="Freeform 6"/>
          <p:cNvSpPr/>
          <p:nvPr/>
        </p:nvSpPr>
        <p:spPr>
          <a:xfrm>
            <a:off x="13095861" y="3338219"/>
            <a:ext cx="4748136" cy="3610562"/>
          </a:xfrm>
          <a:custGeom>
            <a:avLst/>
            <a:gdLst/>
            <a:ahLst/>
            <a:cxnLst/>
            <a:rect l="l" t="t" r="r" b="b"/>
            <a:pathLst>
              <a:path w="4748136" h="3610562">
                <a:moveTo>
                  <a:pt x="0" y="0"/>
                </a:moveTo>
                <a:lnTo>
                  <a:pt x="4748136" y="0"/>
                </a:lnTo>
                <a:lnTo>
                  <a:pt x="4748136" y="3610562"/>
                </a:lnTo>
                <a:lnTo>
                  <a:pt x="0" y="3610562"/>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12817541" y="9865424"/>
            <a:ext cx="5304776" cy="266700"/>
          </a:xfrm>
          <a:prstGeom prst="rect">
            <a:avLst/>
          </a:prstGeom>
        </p:spPr>
        <p:txBody>
          <a:bodyPr lIns="0" tIns="0" rIns="0" bIns="0" rtlCol="0" anchor="t">
            <a:spAutoFit/>
          </a:bodyPr>
          <a:lstStyle/>
          <a:p>
            <a:pPr algn="r">
              <a:lnSpc>
                <a:spcPts val="2100"/>
              </a:lnSpc>
              <a:spcBef>
                <a:spcPct val="0"/>
              </a:spcBef>
            </a:pPr>
            <a:r>
              <a:rPr lang="en-US" sz="1500" spc="120">
                <a:solidFill>
                  <a:srgbClr val="FFFFFF"/>
                </a:solidFill>
                <a:latin typeface="Gotham"/>
              </a:rPr>
              <a:t>Last Updated May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567029" cy="10287000"/>
            <a:chOff x="0" y="0"/>
            <a:chExt cx="676090" cy="2709333"/>
          </a:xfrm>
        </p:grpSpPr>
        <p:sp>
          <p:nvSpPr>
            <p:cNvPr id="3" name="Freeform 3"/>
            <p:cNvSpPr/>
            <p:nvPr/>
          </p:nvSpPr>
          <p:spPr>
            <a:xfrm>
              <a:off x="0" y="0"/>
              <a:ext cx="676090" cy="2709333"/>
            </a:xfrm>
            <a:custGeom>
              <a:avLst/>
              <a:gdLst/>
              <a:ahLst/>
              <a:cxnLst/>
              <a:rect l="l" t="t" r="r" b="b"/>
              <a:pathLst>
                <a:path w="676090" h="2709333">
                  <a:moveTo>
                    <a:pt x="0" y="0"/>
                  </a:moveTo>
                  <a:lnTo>
                    <a:pt x="676090" y="0"/>
                  </a:lnTo>
                  <a:lnTo>
                    <a:pt x="676090" y="2709333"/>
                  </a:lnTo>
                  <a:lnTo>
                    <a:pt x="0" y="2709333"/>
                  </a:lnTo>
                  <a:close/>
                </a:path>
              </a:pathLst>
            </a:custGeom>
            <a:gradFill rotWithShape="1">
              <a:gsLst>
                <a:gs pos="0">
                  <a:srgbClr val="69A9B2">
                    <a:alpha val="100000"/>
                  </a:srgbClr>
                </a:gs>
                <a:gs pos="100000">
                  <a:srgbClr val="F6F6F6">
                    <a:alpha val="100000"/>
                  </a:srgbClr>
                </a:gs>
              </a:gsLst>
              <a:lin ang="0"/>
            </a:gradFill>
          </p:spPr>
          <p:txBody>
            <a:bodyPr/>
            <a:lstStyle/>
            <a:p>
              <a:endParaRPr lang="en-US"/>
            </a:p>
          </p:txBody>
        </p:sp>
        <p:sp>
          <p:nvSpPr>
            <p:cNvPr id="4" name="TextBox 4"/>
            <p:cNvSpPr txBox="1"/>
            <p:nvPr/>
          </p:nvSpPr>
          <p:spPr>
            <a:xfrm>
              <a:off x="0" y="-47625"/>
              <a:ext cx="676090" cy="2756958"/>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1028700" y="257175"/>
            <a:ext cx="8115300" cy="1533525"/>
          </a:xfrm>
          <a:prstGeom prst="rect">
            <a:avLst/>
          </a:prstGeom>
        </p:spPr>
        <p:txBody>
          <a:bodyPr lIns="0" tIns="0" rIns="0" bIns="0" rtlCol="0" anchor="t">
            <a:spAutoFit/>
          </a:bodyPr>
          <a:lstStyle/>
          <a:p>
            <a:pPr algn="l">
              <a:lnSpc>
                <a:spcPts val="6000"/>
              </a:lnSpc>
            </a:pPr>
            <a:r>
              <a:rPr lang="en-US" sz="5000" spc="150">
                <a:solidFill>
                  <a:srgbClr val="000000"/>
                </a:solidFill>
                <a:latin typeface="Saira Bold"/>
              </a:rPr>
              <a:t>STEP 3: BEGIN SSN APPLICATION ONLINE</a:t>
            </a:r>
          </a:p>
        </p:txBody>
      </p:sp>
      <p:grpSp>
        <p:nvGrpSpPr>
          <p:cNvPr id="6" name="Group 6"/>
          <p:cNvGrpSpPr/>
          <p:nvPr/>
        </p:nvGrpSpPr>
        <p:grpSpPr>
          <a:xfrm rot="-10800000">
            <a:off x="15720971" y="0"/>
            <a:ext cx="2567029" cy="10287000"/>
            <a:chOff x="0" y="0"/>
            <a:chExt cx="676090" cy="2709333"/>
          </a:xfrm>
        </p:grpSpPr>
        <p:sp>
          <p:nvSpPr>
            <p:cNvPr id="7" name="Freeform 7"/>
            <p:cNvSpPr/>
            <p:nvPr/>
          </p:nvSpPr>
          <p:spPr>
            <a:xfrm>
              <a:off x="0" y="0"/>
              <a:ext cx="676090" cy="2709333"/>
            </a:xfrm>
            <a:custGeom>
              <a:avLst/>
              <a:gdLst/>
              <a:ahLst/>
              <a:cxnLst/>
              <a:rect l="l" t="t" r="r" b="b"/>
              <a:pathLst>
                <a:path w="676090" h="2709333">
                  <a:moveTo>
                    <a:pt x="0" y="0"/>
                  </a:moveTo>
                  <a:lnTo>
                    <a:pt x="676090" y="0"/>
                  </a:lnTo>
                  <a:lnTo>
                    <a:pt x="676090" y="2709333"/>
                  </a:lnTo>
                  <a:lnTo>
                    <a:pt x="0" y="2709333"/>
                  </a:lnTo>
                  <a:close/>
                </a:path>
              </a:pathLst>
            </a:custGeom>
            <a:gradFill rotWithShape="1">
              <a:gsLst>
                <a:gs pos="0">
                  <a:srgbClr val="69A9B2">
                    <a:alpha val="100000"/>
                  </a:srgbClr>
                </a:gs>
                <a:gs pos="100000">
                  <a:srgbClr val="F6F6F6">
                    <a:alpha val="100000"/>
                  </a:srgbClr>
                </a:gs>
              </a:gsLst>
              <a:lin ang="0"/>
            </a:gradFill>
          </p:spPr>
          <p:txBody>
            <a:bodyPr/>
            <a:lstStyle/>
            <a:p>
              <a:endParaRPr lang="en-US"/>
            </a:p>
          </p:txBody>
        </p:sp>
        <p:sp>
          <p:nvSpPr>
            <p:cNvPr id="8" name="TextBox 8"/>
            <p:cNvSpPr txBox="1"/>
            <p:nvPr/>
          </p:nvSpPr>
          <p:spPr>
            <a:xfrm>
              <a:off x="0" y="-47625"/>
              <a:ext cx="676090" cy="2756958"/>
            </a:xfrm>
            <a:prstGeom prst="rect">
              <a:avLst/>
            </a:prstGeom>
          </p:spPr>
          <p:txBody>
            <a:bodyPr lIns="50800" tIns="50800" rIns="50800" bIns="50800" rtlCol="0" anchor="ctr"/>
            <a:lstStyle/>
            <a:p>
              <a:pPr algn="ctr">
                <a:lnSpc>
                  <a:spcPts val="2800"/>
                </a:lnSpc>
              </a:pPr>
              <a:endParaRPr/>
            </a:p>
          </p:txBody>
        </p:sp>
      </p:grpSp>
      <p:sp>
        <p:nvSpPr>
          <p:cNvPr id="9" name="Freeform 9"/>
          <p:cNvSpPr/>
          <p:nvPr/>
        </p:nvSpPr>
        <p:spPr>
          <a:xfrm>
            <a:off x="11733132" y="1658762"/>
            <a:ext cx="6554868" cy="6969476"/>
          </a:xfrm>
          <a:custGeom>
            <a:avLst/>
            <a:gdLst/>
            <a:ahLst/>
            <a:cxnLst/>
            <a:rect l="l" t="t" r="r" b="b"/>
            <a:pathLst>
              <a:path w="6554868" h="6969476">
                <a:moveTo>
                  <a:pt x="0" y="0"/>
                </a:moveTo>
                <a:lnTo>
                  <a:pt x="6554868" y="0"/>
                </a:lnTo>
                <a:lnTo>
                  <a:pt x="6554868" y="6969476"/>
                </a:lnTo>
                <a:lnTo>
                  <a:pt x="0" y="6969476"/>
                </a:lnTo>
                <a:lnTo>
                  <a:pt x="0" y="0"/>
                </a:lnTo>
                <a:close/>
              </a:path>
            </a:pathLst>
          </a:custGeom>
          <a:blipFill>
            <a:blip r:embed="rId2"/>
            <a:stretch>
              <a:fillRect l="-65944" r="-39033"/>
            </a:stretch>
          </a:blipFill>
        </p:spPr>
        <p:txBody>
          <a:bodyPr/>
          <a:lstStyle/>
          <a:p>
            <a:endParaRPr lang="en-US"/>
          </a:p>
        </p:txBody>
      </p:sp>
      <p:sp>
        <p:nvSpPr>
          <p:cNvPr id="10" name="TextBox 10"/>
          <p:cNvSpPr txBox="1"/>
          <p:nvPr/>
        </p:nvSpPr>
        <p:spPr>
          <a:xfrm>
            <a:off x="1028700" y="3841230"/>
            <a:ext cx="8852512" cy="5495925"/>
          </a:xfrm>
          <a:prstGeom prst="rect">
            <a:avLst/>
          </a:prstGeom>
        </p:spPr>
        <p:txBody>
          <a:bodyPr lIns="0" tIns="0" rIns="0" bIns="0" rtlCol="0" anchor="t">
            <a:spAutoFit/>
          </a:bodyPr>
          <a:lstStyle/>
          <a:p>
            <a:pPr algn="l">
              <a:lnSpc>
                <a:spcPts val="3600"/>
              </a:lnSpc>
            </a:pPr>
            <a:r>
              <a:rPr lang="en-US" sz="3000" spc="90">
                <a:solidFill>
                  <a:srgbClr val="000000"/>
                </a:solidFill>
                <a:latin typeface="Gotham"/>
              </a:rPr>
              <a:t>Begin your SSN application online at </a:t>
            </a:r>
            <a:r>
              <a:rPr lang="en-US" sz="3000" u="sng" spc="90">
                <a:solidFill>
                  <a:srgbClr val="000000"/>
                </a:solidFill>
                <a:latin typeface="Gotham"/>
                <a:hlinkClick r:id="rId3" tooltip="https://www.ssa.gov/number-card"/>
              </a:rPr>
              <a:t>ssa.gov/number-card</a:t>
            </a:r>
            <a:r>
              <a:rPr lang="en-US" sz="3000" spc="90">
                <a:solidFill>
                  <a:srgbClr val="000000"/>
                </a:solidFill>
                <a:latin typeface="Gotham"/>
              </a:rPr>
              <a:t>.</a:t>
            </a:r>
          </a:p>
          <a:p>
            <a:pPr algn="l">
              <a:lnSpc>
                <a:spcPts val="3600"/>
              </a:lnSpc>
            </a:pPr>
            <a:endParaRPr lang="en-US" sz="3000" spc="90">
              <a:solidFill>
                <a:srgbClr val="000000"/>
              </a:solidFill>
              <a:latin typeface="Gotham"/>
            </a:endParaRPr>
          </a:p>
          <a:p>
            <a:pPr algn="l">
              <a:lnSpc>
                <a:spcPts val="3600"/>
              </a:lnSpc>
            </a:pPr>
            <a:r>
              <a:rPr lang="en-US" sz="3000" spc="90">
                <a:solidFill>
                  <a:srgbClr val="000000"/>
                </a:solidFill>
                <a:latin typeface="Gotham"/>
              </a:rPr>
              <a:t>Click ‘</a:t>
            </a:r>
            <a:r>
              <a:rPr lang="en-US" sz="3000" u="sng" spc="90">
                <a:solidFill>
                  <a:srgbClr val="000000"/>
                </a:solidFill>
                <a:latin typeface="Gotham"/>
                <a:hlinkClick r:id="rId4" tooltip="https://www.ssa.gov/number-card/request-number-first-time"/>
              </a:rPr>
              <a:t>Request a Social Security number</a:t>
            </a:r>
            <a:r>
              <a:rPr lang="en-US" sz="3000" spc="90">
                <a:solidFill>
                  <a:srgbClr val="000000"/>
                </a:solidFill>
                <a:latin typeface="Gotham"/>
              </a:rPr>
              <a:t>’ and then ‘Start application’. </a:t>
            </a:r>
          </a:p>
          <a:p>
            <a:pPr algn="l">
              <a:lnSpc>
                <a:spcPts val="3600"/>
              </a:lnSpc>
            </a:pPr>
            <a:endParaRPr lang="en-US" sz="3000" spc="90">
              <a:solidFill>
                <a:srgbClr val="000000"/>
              </a:solidFill>
              <a:latin typeface="Gotham"/>
            </a:endParaRPr>
          </a:p>
          <a:p>
            <a:pPr algn="l">
              <a:lnSpc>
                <a:spcPts val="3600"/>
              </a:lnSpc>
              <a:spcBef>
                <a:spcPct val="0"/>
              </a:spcBef>
            </a:pPr>
            <a:r>
              <a:rPr lang="en-US" sz="3000" spc="90">
                <a:solidFill>
                  <a:srgbClr val="000000"/>
                </a:solidFill>
                <a:latin typeface="Gotham"/>
              </a:rPr>
              <a:t>After you submit your online request successfully, you must visit your local Social Security office with your documentation within 45 calendar days. You may be eligible to schedule an appointment before visiting.</a:t>
            </a:r>
          </a:p>
        </p:txBody>
      </p:sp>
      <p:sp>
        <p:nvSpPr>
          <p:cNvPr id="11" name="TextBox 11"/>
          <p:cNvSpPr txBox="1"/>
          <p:nvPr/>
        </p:nvSpPr>
        <p:spPr>
          <a:xfrm>
            <a:off x="1028700" y="2126730"/>
            <a:ext cx="8115300" cy="1381125"/>
          </a:xfrm>
          <a:prstGeom prst="rect">
            <a:avLst/>
          </a:prstGeom>
        </p:spPr>
        <p:txBody>
          <a:bodyPr lIns="0" tIns="0" rIns="0" bIns="0" rtlCol="0" anchor="t">
            <a:spAutoFit/>
          </a:bodyPr>
          <a:lstStyle/>
          <a:p>
            <a:pPr algn="l">
              <a:lnSpc>
                <a:spcPts val="3600"/>
              </a:lnSpc>
              <a:spcBef>
                <a:spcPct val="0"/>
              </a:spcBef>
            </a:pPr>
            <a:r>
              <a:rPr lang="en-US" sz="3000" spc="90">
                <a:solidFill>
                  <a:srgbClr val="000000"/>
                </a:solidFill>
                <a:latin typeface="Gotham Bold"/>
              </a:rPr>
              <a:t>You cannot apply for your SSN until you are within 30 days of your employment start date.</a:t>
            </a:r>
          </a:p>
        </p:txBody>
      </p:sp>
      <p:sp>
        <p:nvSpPr>
          <p:cNvPr id="12" name="Freeform 12"/>
          <p:cNvSpPr/>
          <p:nvPr/>
        </p:nvSpPr>
        <p:spPr>
          <a:xfrm>
            <a:off x="10230378" y="5366663"/>
            <a:ext cx="1808858" cy="790425"/>
          </a:xfrm>
          <a:custGeom>
            <a:avLst/>
            <a:gdLst/>
            <a:ahLst/>
            <a:cxnLst/>
            <a:rect l="l" t="t" r="r" b="b"/>
            <a:pathLst>
              <a:path w="1808858" h="790425">
                <a:moveTo>
                  <a:pt x="0" y="0"/>
                </a:moveTo>
                <a:lnTo>
                  <a:pt x="1808858" y="0"/>
                </a:lnTo>
                <a:lnTo>
                  <a:pt x="1808858" y="790426"/>
                </a:lnTo>
                <a:lnTo>
                  <a:pt x="0" y="7904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rot="-5400000">
            <a:off x="-2732467" y="6686318"/>
            <a:ext cx="7201364" cy="7201364"/>
          </a:xfrm>
          <a:custGeom>
            <a:avLst/>
            <a:gdLst/>
            <a:ahLst/>
            <a:cxnLst/>
            <a:rect l="l" t="t" r="r" b="b"/>
            <a:pathLst>
              <a:path w="7201364" h="7201364">
                <a:moveTo>
                  <a:pt x="0" y="0"/>
                </a:moveTo>
                <a:lnTo>
                  <a:pt x="7201364" y="0"/>
                </a:lnTo>
                <a:lnTo>
                  <a:pt x="7201364" y="7201364"/>
                </a:lnTo>
                <a:lnTo>
                  <a:pt x="0" y="7201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868215" y="638175"/>
            <a:ext cx="9116822" cy="771525"/>
          </a:xfrm>
          <a:prstGeom prst="rect">
            <a:avLst/>
          </a:prstGeom>
        </p:spPr>
        <p:txBody>
          <a:bodyPr lIns="0" tIns="0" rIns="0" bIns="0" rtlCol="0" anchor="t">
            <a:spAutoFit/>
          </a:bodyPr>
          <a:lstStyle/>
          <a:p>
            <a:pPr algn="l">
              <a:lnSpc>
                <a:spcPts val="6000"/>
              </a:lnSpc>
            </a:pPr>
            <a:r>
              <a:rPr lang="en-US" sz="5000" spc="150">
                <a:solidFill>
                  <a:srgbClr val="000000"/>
                </a:solidFill>
                <a:latin typeface="Saira Bold"/>
              </a:rPr>
              <a:t>IMPORTANT INFORMATION</a:t>
            </a:r>
          </a:p>
        </p:txBody>
      </p:sp>
      <p:sp>
        <p:nvSpPr>
          <p:cNvPr id="4" name="TextBox 4"/>
          <p:cNvSpPr txBox="1"/>
          <p:nvPr/>
        </p:nvSpPr>
        <p:spPr>
          <a:xfrm>
            <a:off x="638850" y="1914525"/>
            <a:ext cx="9116822" cy="6391275"/>
          </a:xfrm>
          <a:prstGeom prst="rect">
            <a:avLst/>
          </a:prstGeom>
        </p:spPr>
        <p:txBody>
          <a:bodyPr lIns="0" tIns="0" rIns="0" bIns="0" rtlCol="0" anchor="t">
            <a:spAutoFit/>
          </a:bodyPr>
          <a:lstStyle/>
          <a:p>
            <a:pPr marL="647702" lvl="1" indent="-323851" algn="l">
              <a:lnSpc>
                <a:spcPts val="4200"/>
              </a:lnSpc>
              <a:buFont typeface="Arial"/>
              <a:buChar char="•"/>
            </a:pPr>
            <a:r>
              <a:rPr lang="en-US" sz="3000">
                <a:solidFill>
                  <a:srgbClr val="000000"/>
                </a:solidFill>
                <a:latin typeface="Gotham"/>
              </a:rPr>
              <a:t>The name you enter in your SSN application must match the name on your passport.</a:t>
            </a:r>
          </a:p>
          <a:p>
            <a:pPr algn="l">
              <a:lnSpc>
                <a:spcPts val="4200"/>
              </a:lnSpc>
            </a:pPr>
            <a:endParaRPr lang="en-US" sz="3000">
              <a:solidFill>
                <a:srgbClr val="000000"/>
              </a:solidFill>
              <a:latin typeface="Gotham"/>
            </a:endParaRPr>
          </a:p>
          <a:p>
            <a:pPr marL="647702" lvl="1" indent="-323851" algn="l">
              <a:lnSpc>
                <a:spcPts val="4200"/>
              </a:lnSpc>
              <a:buFont typeface="Arial"/>
              <a:buChar char="•"/>
            </a:pPr>
            <a:r>
              <a:rPr lang="en-US" sz="3000">
                <a:solidFill>
                  <a:srgbClr val="000000"/>
                </a:solidFill>
                <a:latin typeface="Gotham"/>
              </a:rPr>
              <a:t>You must have your Social Security card mailed to your personal U.S. mailing address. If you have a campus mail center (CMC) box, make sure you enter the address correctly.</a:t>
            </a:r>
          </a:p>
          <a:p>
            <a:pPr algn="l">
              <a:lnSpc>
                <a:spcPts val="4200"/>
              </a:lnSpc>
            </a:pPr>
            <a:endParaRPr lang="en-US" sz="3000">
              <a:solidFill>
                <a:srgbClr val="000000"/>
              </a:solidFill>
              <a:latin typeface="Gotham"/>
            </a:endParaRPr>
          </a:p>
          <a:p>
            <a:pPr marL="647702" lvl="1" indent="-323851" algn="l">
              <a:lnSpc>
                <a:spcPts val="4200"/>
              </a:lnSpc>
              <a:buFont typeface="Arial"/>
              <a:buChar char="•"/>
            </a:pPr>
            <a:r>
              <a:rPr lang="en-US" sz="3000">
                <a:solidFill>
                  <a:srgbClr val="000000"/>
                </a:solidFill>
                <a:latin typeface="Gotham"/>
              </a:rPr>
              <a:t>If you are not given the option to schedule an appointment, the Rochester Social Security office also offers a walk-in service.</a:t>
            </a:r>
          </a:p>
        </p:txBody>
      </p:sp>
      <p:sp>
        <p:nvSpPr>
          <p:cNvPr id="5" name="Freeform 5"/>
          <p:cNvSpPr/>
          <p:nvPr/>
        </p:nvSpPr>
        <p:spPr>
          <a:xfrm>
            <a:off x="9755672" y="2537475"/>
            <a:ext cx="12700951" cy="5212050"/>
          </a:xfrm>
          <a:custGeom>
            <a:avLst/>
            <a:gdLst/>
            <a:ahLst/>
            <a:cxnLst/>
            <a:rect l="l" t="t" r="r" b="b"/>
            <a:pathLst>
              <a:path w="12700951" h="5212050">
                <a:moveTo>
                  <a:pt x="0" y="0"/>
                </a:moveTo>
                <a:lnTo>
                  <a:pt x="12700951" y="0"/>
                </a:lnTo>
                <a:lnTo>
                  <a:pt x="12700951" y="5212050"/>
                </a:lnTo>
                <a:lnTo>
                  <a:pt x="0" y="5212050"/>
                </a:lnTo>
                <a:lnTo>
                  <a:pt x="0" y="0"/>
                </a:lnTo>
                <a:close/>
              </a:path>
            </a:pathLst>
          </a:custGeom>
          <a:blipFill>
            <a:blip r:embed="rId4"/>
            <a:stretch>
              <a:fillRect l="-7573"/>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28278" y="0"/>
            <a:ext cx="2544925" cy="10287000"/>
            <a:chOff x="0" y="0"/>
            <a:chExt cx="670268" cy="2709333"/>
          </a:xfrm>
        </p:grpSpPr>
        <p:sp>
          <p:nvSpPr>
            <p:cNvPr id="3" name="Freeform 3"/>
            <p:cNvSpPr/>
            <p:nvPr/>
          </p:nvSpPr>
          <p:spPr>
            <a:xfrm>
              <a:off x="0" y="0"/>
              <a:ext cx="670268" cy="2709333"/>
            </a:xfrm>
            <a:custGeom>
              <a:avLst/>
              <a:gdLst/>
              <a:ahLst/>
              <a:cxnLst/>
              <a:rect l="l" t="t" r="r" b="b"/>
              <a:pathLst>
                <a:path w="670268" h="2709333">
                  <a:moveTo>
                    <a:pt x="0" y="0"/>
                  </a:moveTo>
                  <a:lnTo>
                    <a:pt x="670268" y="0"/>
                  </a:lnTo>
                  <a:lnTo>
                    <a:pt x="670268" y="2709333"/>
                  </a:lnTo>
                  <a:lnTo>
                    <a:pt x="0" y="2709333"/>
                  </a:lnTo>
                  <a:close/>
                </a:path>
              </a:pathLst>
            </a:custGeom>
            <a:gradFill rotWithShape="1">
              <a:gsLst>
                <a:gs pos="0">
                  <a:srgbClr val="69A9B2">
                    <a:alpha val="100000"/>
                  </a:srgbClr>
                </a:gs>
                <a:gs pos="100000">
                  <a:srgbClr val="F6F6F6">
                    <a:alpha val="100000"/>
                  </a:srgbClr>
                </a:gs>
              </a:gsLst>
              <a:lin ang="0"/>
            </a:gradFill>
          </p:spPr>
          <p:txBody>
            <a:bodyPr/>
            <a:lstStyle/>
            <a:p>
              <a:endParaRPr lang="en-US"/>
            </a:p>
          </p:txBody>
        </p:sp>
        <p:sp>
          <p:nvSpPr>
            <p:cNvPr id="4" name="TextBox 4"/>
            <p:cNvSpPr txBox="1"/>
            <p:nvPr/>
          </p:nvSpPr>
          <p:spPr>
            <a:xfrm>
              <a:off x="0" y="-47625"/>
              <a:ext cx="670268" cy="2756958"/>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4195506" y="-148919"/>
            <a:ext cx="1711352" cy="10905593"/>
            <a:chOff x="0" y="0"/>
            <a:chExt cx="2281803" cy="14540791"/>
          </a:xfrm>
        </p:grpSpPr>
        <p:sp>
          <p:nvSpPr>
            <p:cNvPr id="6" name="AutoShape 6"/>
            <p:cNvSpPr/>
            <p:nvPr/>
          </p:nvSpPr>
          <p:spPr>
            <a:xfrm>
              <a:off x="0" y="0"/>
              <a:ext cx="1140902" cy="14540791"/>
            </a:xfrm>
            <a:prstGeom prst="rect">
              <a:avLst/>
            </a:prstGeom>
            <a:solidFill>
              <a:srgbClr val="69A9B2">
                <a:alpha val="69804"/>
              </a:srgbClr>
            </a:solidFill>
          </p:spPr>
          <p:txBody>
            <a:bodyPr/>
            <a:lstStyle/>
            <a:p>
              <a:endParaRPr lang="en-US"/>
            </a:p>
          </p:txBody>
        </p:sp>
        <p:sp>
          <p:nvSpPr>
            <p:cNvPr id="7" name="AutoShape 7"/>
            <p:cNvSpPr/>
            <p:nvPr/>
          </p:nvSpPr>
          <p:spPr>
            <a:xfrm>
              <a:off x="1140902" y="0"/>
              <a:ext cx="1140902" cy="14540791"/>
            </a:xfrm>
            <a:prstGeom prst="rect">
              <a:avLst/>
            </a:prstGeom>
            <a:solidFill>
              <a:srgbClr val="69A9B2">
                <a:alpha val="40000"/>
              </a:srgbClr>
            </a:solidFill>
          </p:spPr>
          <p:txBody>
            <a:bodyPr/>
            <a:lstStyle/>
            <a:p>
              <a:endParaRPr lang="en-US"/>
            </a:p>
          </p:txBody>
        </p:sp>
      </p:grpSp>
      <p:sp>
        <p:nvSpPr>
          <p:cNvPr id="8" name="Freeform 8"/>
          <p:cNvSpPr/>
          <p:nvPr/>
        </p:nvSpPr>
        <p:spPr>
          <a:xfrm>
            <a:off x="11420133" y="-309297"/>
            <a:ext cx="6867867" cy="10596297"/>
          </a:xfrm>
          <a:custGeom>
            <a:avLst/>
            <a:gdLst/>
            <a:ahLst/>
            <a:cxnLst/>
            <a:rect l="l" t="t" r="r" b="b"/>
            <a:pathLst>
              <a:path w="6867867" h="10596297">
                <a:moveTo>
                  <a:pt x="0" y="0"/>
                </a:moveTo>
                <a:lnTo>
                  <a:pt x="6867867" y="0"/>
                </a:lnTo>
                <a:lnTo>
                  <a:pt x="6867867" y="10596297"/>
                </a:lnTo>
                <a:lnTo>
                  <a:pt x="0" y="10596297"/>
                </a:lnTo>
                <a:lnTo>
                  <a:pt x="0" y="0"/>
                </a:lnTo>
                <a:close/>
              </a:path>
            </a:pathLst>
          </a:custGeom>
          <a:blipFill>
            <a:blip r:embed="rId2"/>
            <a:stretch>
              <a:fillRect l="-65897" r="-65897"/>
            </a:stretch>
          </a:blipFill>
        </p:spPr>
        <p:txBody>
          <a:bodyPr/>
          <a:lstStyle/>
          <a:p>
            <a:endParaRPr lang="en-US"/>
          </a:p>
        </p:txBody>
      </p:sp>
      <p:sp>
        <p:nvSpPr>
          <p:cNvPr id="9" name="TextBox 9"/>
          <p:cNvSpPr txBox="1"/>
          <p:nvPr/>
        </p:nvSpPr>
        <p:spPr>
          <a:xfrm>
            <a:off x="1028700" y="257175"/>
            <a:ext cx="9957551" cy="1533525"/>
          </a:xfrm>
          <a:prstGeom prst="rect">
            <a:avLst/>
          </a:prstGeom>
        </p:spPr>
        <p:txBody>
          <a:bodyPr lIns="0" tIns="0" rIns="0" bIns="0" rtlCol="0" anchor="t">
            <a:spAutoFit/>
          </a:bodyPr>
          <a:lstStyle/>
          <a:p>
            <a:pPr algn="l">
              <a:lnSpc>
                <a:spcPts val="6000"/>
              </a:lnSpc>
            </a:pPr>
            <a:r>
              <a:rPr lang="en-US" sz="5000" spc="150">
                <a:solidFill>
                  <a:srgbClr val="000000"/>
                </a:solidFill>
                <a:latin typeface="Saira Bold"/>
              </a:rPr>
              <a:t>STEP 4: BRING DOCUMENTS TO SOCIAL SECURITY OFFICE</a:t>
            </a:r>
          </a:p>
        </p:txBody>
      </p:sp>
      <p:sp>
        <p:nvSpPr>
          <p:cNvPr id="10" name="TextBox 10"/>
          <p:cNvSpPr txBox="1"/>
          <p:nvPr/>
        </p:nvSpPr>
        <p:spPr>
          <a:xfrm>
            <a:off x="1028700" y="2286278"/>
            <a:ext cx="10218093" cy="7324725"/>
          </a:xfrm>
          <a:prstGeom prst="rect">
            <a:avLst/>
          </a:prstGeom>
        </p:spPr>
        <p:txBody>
          <a:bodyPr lIns="0" tIns="0" rIns="0" bIns="0" rtlCol="0" anchor="t">
            <a:spAutoFit/>
          </a:bodyPr>
          <a:lstStyle/>
          <a:p>
            <a:pPr algn="l">
              <a:lnSpc>
                <a:spcPts val="3600"/>
              </a:lnSpc>
              <a:spcBef>
                <a:spcPct val="0"/>
              </a:spcBef>
            </a:pPr>
            <a:r>
              <a:rPr lang="en-US" sz="3000" spc="90">
                <a:solidFill>
                  <a:srgbClr val="000000"/>
                </a:solidFill>
                <a:latin typeface="Gotham"/>
              </a:rPr>
              <a:t>You will need:</a:t>
            </a:r>
          </a:p>
          <a:p>
            <a:pPr marL="647703" lvl="1" indent="-323852" algn="l">
              <a:lnSpc>
                <a:spcPts val="3600"/>
              </a:lnSpc>
              <a:spcBef>
                <a:spcPct val="0"/>
              </a:spcBef>
              <a:buFont typeface="Arial"/>
              <a:buChar char="•"/>
            </a:pPr>
            <a:r>
              <a:rPr lang="en-US" sz="3000" spc="90">
                <a:solidFill>
                  <a:srgbClr val="000000"/>
                </a:solidFill>
                <a:latin typeface="Gotham"/>
              </a:rPr>
              <a:t>Original Passport &amp; Student Visa</a:t>
            </a:r>
          </a:p>
          <a:p>
            <a:pPr marL="647703" lvl="1" indent="-323852" algn="l">
              <a:lnSpc>
                <a:spcPts val="3600"/>
              </a:lnSpc>
              <a:spcBef>
                <a:spcPct val="0"/>
              </a:spcBef>
              <a:buFont typeface="Arial"/>
              <a:buChar char="•"/>
            </a:pPr>
            <a:r>
              <a:rPr lang="en-US" sz="3000" spc="90">
                <a:solidFill>
                  <a:srgbClr val="000000"/>
                </a:solidFill>
                <a:latin typeface="Gotham"/>
              </a:rPr>
              <a:t>I-20 or DS-2019 (you must print and sign in ink)</a:t>
            </a:r>
          </a:p>
          <a:p>
            <a:pPr marL="647703" lvl="1" indent="-323852" algn="l">
              <a:lnSpc>
                <a:spcPts val="3600"/>
              </a:lnSpc>
              <a:spcBef>
                <a:spcPct val="0"/>
              </a:spcBef>
              <a:buFont typeface="Arial"/>
              <a:buChar char="•"/>
            </a:pPr>
            <a:r>
              <a:rPr lang="en-US" sz="3000" spc="90">
                <a:solidFill>
                  <a:srgbClr val="000000"/>
                </a:solidFill>
                <a:latin typeface="Gotham"/>
              </a:rPr>
              <a:t>Printed I-94 Admission Record (or paper card)</a:t>
            </a:r>
          </a:p>
          <a:p>
            <a:pPr algn="l">
              <a:lnSpc>
                <a:spcPts val="3600"/>
              </a:lnSpc>
              <a:spcBef>
                <a:spcPct val="0"/>
              </a:spcBef>
            </a:pPr>
            <a:endParaRPr lang="en-US" sz="3000" spc="90">
              <a:solidFill>
                <a:srgbClr val="000000"/>
              </a:solidFill>
              <a:latin typeface="Gotham"/>
            </a:endParaRPr>
          </a:p>
          <a:p>
            <a:pPr algn="l">
              <a:lnSpc>
                <a:spcPts val="3600"/>
              </a:lnSpc>
              <a:spcBef>
                <a:spcPct val="0"/>
              </a:spcBef>
            </a:pPr>
            <a:r>
              <a:rPr lang="en-US" sz="3000" spc="90">
                <a:solidFill>
                  <a:srgbClr val="000000"/>
                </a:solidFill>
                <a:latin typeface="Gotham"/>
              </a:rPr>
              <a:t>If you have on-campus employment, you’ll also need:</a:t>
            </a:r>
          </a:p>
          <a:p>
            <a:pPr marL="647703" lvl="1" indent="-323852" algn="l">
              <a:lnSpc>
                <a:spcPts val="3600"/>
              </a:lnSpc>
              <a:spcBef>
                <a:spcPct val="0"/>
              </a:spcBef>
              <a:buFont typeface="Arial"/>
              <a:buChar char="•"/>
            </a:pPr>
            <a:r>
              <a:rPr lang="en-US" sz="3000" spc="90">
                <a:solidFill>
                  <a:srgbClr val="000000"/>
                </a:solidFill>
                <a:latin typeface="Gotham"/>
              </a:rPr>
              <a:t>Verification of F-1 On-Campus Employment Letter, or</a:t>
            </a:r>
          </a:p>
          <a:p>
            <a:pPr marL="647703" lvl="1" indent="-323852" algn="l">
              <a:lnSpc>
                <a:spcPts val="3600"/>
              </a:lnSpc>
              <a:spcBef>
                <a:spcPct val="0"/>
              </a:spcBef>
              <a:buFont typeface="Arial"/>
              <a:buChar char="•"/>
            </a:pPr>
            <a:r>
              <a:rPr lang="en-US" sz="3000" spc="90">
                <a:solidFill>
                  <a:srgbClr val="000000"/>
                </a:solidFill>
                <a:latin typeface="Gotham"/>
              </a:rPr>
              <a:t>J-1 Social Security Letter</a:t>
            </a:r>
          </a:p>
          <a:p>
            <a:pPr algn="l">
              <a:lnSpc>
                <a:spcPts val="3600"/>
              </a:lnSpc>
              <a:spcBef>
                <a:spcPct val="0"/>
              </a:spcBef>
            </a:pPr>
            <a:endParaRPr lang="en-US" sz="3000" spc="90">
              <a:solidFill>
                <a:srgbClr val="000000"/>
              </a:solidFill>
              <a:latin typeface="Gotham"/>
            </a:endParaRPr>
          </a:p>
          <a:p>
            <a:pPr algn="l">
              <a:lnSpc>
                <a:spcPts val="3600"/>
              </a:lnSpc>
              <a:spcBef>
                <a:spcPct val="0"/>
              </a:spcBef>
            </a:pPr>
            <a:r>
              <a:rPr lang="en-US" sz="3000" spc="90">
                <a:solidFill>
                  <a:srgbClr val="000000"/>
                </a:solidFill>
                <a:latin typeface="Gotham"/>
              </a:rPr>
              <a:t>If you have On/Off employment, you’ll also need:</a:t>
            </a:r>
          </a:p>
          <a:p>
            <a:pPr marL="647703" lvl="1" indent="-323852" algn="l">
              <a:lnSpc>
                <a:spcPts val="3600"/>
              </a:lnSpc>
              <a:spcBef>
                <a:spcPct val="0"/>
              </a:spcBef>
              <a:buFont typeface="Arial"/>
              <a:buChar char="•"/>
            </a:pPr>
            <a:r>
              <a:rPr lang="en-US" sz="3000" spc="90">
                <a:solidFill>
                  <a:srgbClr val="000000"/>
                </a:solidFill>
                <a:latin typeface="Gotham"/>
              </a:rPr>
              <a:t>Verification of F1 On-Campus Employment at an Off-Campus Location Letter</a:t>
            </a:r>
          </a:p>
          <a:p>
            <a:pPr marL="647703" lvl="1" indent="-323852" algn="l">
              <a:lnSpc>
                <a:spcPts val="3600"/>
              </a:lnSpc>
              <a:spcBef>
                <a:spcPct val="0"/>
              </a:spcBef>
              <a:buFont typeface="Arial"/>
              <a:buChar char="•"/>
            </a:pPr>
            <a:r>
              <a:rPr lang="en-US" sz="3000" spc="90">
                <a:solidFill>
                  <a:srgbClr val="000000"/>
                </a:solidFill>
                <a:latin typeface="Gotham"/>
              </a:rPr>
              <a:t>Affiliation Agreement, and</a:t>
            </a:r>
          </a:p>
          <a:p>
            <a:pPr marL="647703" lvl="1" indent="-323852" algn="l">
              <a:lnSpc>
                <a:spcPts val="3600"/>
              </a:lnSpc>
              <a:spcBef>
                <a:spcPct val="0"/>
              </a:spcBef>
              <a:buFont typeface="Arial"/>
              <a:buChar char="•"/>
            </a:pPr>
            <a:r>
              <a:rPr lang="en-US" sz="3000" spc="90">
                <a:solidFill>
                  <a:srgbClr val="000000"/>
                </a:solidFill>
                <a:latin typeface="Gotham"/>
              </a:rPr>
              <a:t>Job Offer Letter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28278" y="0"/>
            <a:ext cx="2544925" cy="10287000"/>
            <a:chOff x="0" y="0"/>
            <a:chExt cx="670268" cy="2709333"/>
          </a:xfrm>
        </p:grpSpPr>
        <p:sp>
          <p:nvSpPr>
            <p:cNvPr id="3" name="Freeform 3"/>
            <p:cNvSpPr/>
            <p:nvPr/>
          </p:nvSpPr>
          <p:spPr>
            <a:xfrm>
              <a:off x="0" y="0"/>
              <a:ext cx="670268" cy="2709333"/>
            </a:xfrm>
            <a:custGeom>
              <a:avLst/>
              <a:gdLst/>
              <a:ahLst/>
              <a:cxnLst/>
              <a:rect l="l" t="t" r="r" b="b"/>
              <a:pathLst>
                <a:path w="670268" h="2709333">
                  <a:moveTo>
                    <a:pt x="0" y="0"/>
                  </a:moveTo>
                  <a:lnTo>
                    <a:pt x="670268" y="0"/>
                  </a:lnTo>
                  <a:lnTo>
                    <a:pt x="670268" y="2709333"/>
                  </a:lnTo>
                  <a:lnTo>
                    <a:pt x="0" y="2709333"/>
                  </a:lnTo>
                  <a:close/>
                </a:path>
              </a:pathLst>
            </a:custGeom>
            <a:gradFill rotWithShape="1">
              <a:gsLst>
                <a:gs pos="0">
                  <a:srgbClr val="69A9B2">
                    <a:alpha val="100000"/>
                  </a:srgbClr>
                </a:gs>
                <a:gs pos="100000">
                  <a:srgbClr val="F6F6F6">
                    <a:alpha val="100000"/>
                  </a:srgbClr>
                </a:gs>
              </a:gsLst>
              <a:lin ang="0"/>
            </a:gradFill>
          </p:spPr>
          <p:txBody>
            <a:bodyPr/>
            <a:lstStyle/>
            <a:p>
              <a:endParaRPr lang="en-US"/>
            </a:p>
          </p:txBody>
        </p:sp>
        <p:sp>
          <p:nvSpPr>
            <p:cNvPr id="4" name="TextBox 4"/>
            <p:cNvSpPr txBox="1"/>
            <p:nvPr/>
          </p:nvSpPr>
          <p:spPr>
            <a:xfrm>
              <a:off x="0" y="-47625"/>
              <a:ext cx="670268" cy="2756958"/>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4195506" y="-148919"/>
            <a:ext cx="1711352" cy="10905593"/>
            <a:chOff x="0" y="0"/>
            <a:chExt cx="2281803" cy="14540791"/>
          </a:xfrm>
        </p:grpSpPr>
        <p:sp>
          <p:nvSpPr>
            <p:cNvPr id="6" name="AutoShape 6"/>
            <p:cNvSpPr/>
            <p:nvPr/>
          </p:nvSpPr>
          <p:spPr>
            <a:xfrm>
              <a:off x="0" y="0"/>
              <a:ext cx="1140902" cy="14540791"/>
            </a:xfrm>
            <a:prstGeom prst="rect">
              <a:avLst/>
            </a:prstGeom>
            <a:solidFill>
              <a:srgbClr val="69A9B2">
                <a:alpha val="69804"/>
              </a:srgbClr>
            </a:solidFill>
          </p:spPr>
          <p:txBody>
            <a:bodyPr/>
            <a:lstStyle/>
            <a:p>
              <a:endParaRPr lang="en-US"/>
            </a:p>
          </p:txBody>
        </p:sp>
        <p:sp>
          <p:nvSpPr>
            <p:cNvPr id="7" name="AutoShape 7"/>
            <p:cNvSpPr/>
            <p:nvPr/>
          </p:nvSpPr>
          <p:spPr>
            <a:xfrm>
              <a:off x="1140902" y="0"/>
              <a:ext cx="1140902" cy="14540791"/>
            </a:xfrm>
            <a:prstGeom prst="rect">
              <a:avLst/>
            </a:prstGeom>
            <a:solidFill>
              <a:srgbClr val="69A9B2">
                <a:alpha val="40000"/>
              </a:srgbClr>
            </a:solidFill>
          </p:spPr>
          <p:txBody>
            <a:bodyPr/>
            <a:lstStyle/>
            <a:p>
              <a:endParaRPr lang="en-US"/>
            </a:p>
          </p:txBody>
        </p:sp>
      </p:grpSp>
      <p:sp>
        <p:nvSpPr>
          <p:cNvPr id="8" name="Freeform 8"/>
          <p:cNvSpPr/>
          <p:nvPr/>
        </p:nvSpPr>
        <p:spPr>
          <a:xfrm>
            <a:off x="8154327" y="0"/>
            <a:ext cx="13378829" cy="10287000"/>
          </a:xfrm>
          <a:custGeom>
            <a:avLst/>
            <a:gdLst/>
            <a:ahLst/>
            <a:cxnLst/>
            <a:rect l="l" t="t" r="r" b="b"/>
            <a:pathLst>
              <a:path w="13378829" h="10287000">
                <a:moveTo>
                  <a:pt x="0" y="0"/>
                </a:moveTo>
                <a:lnTo>
                  <a:pt x="13378829" y="0"/>
                </a:lnTo>
                <a:lnTo>
                  <a:pt x="13378829" y="10287000"/>
                </a:lnTo>
                <a:lnTo>
                  <a:pt x="0" y="10287000"/>
                </a:lnTo>
                <a:lnTo>
                  <a:pt x="0" y="0"/>
                </a:lnTo>
                <a:close/>
              </a:path>
            </a:pathLst>
          </a:custGeom>
          <a:blipFill>
            <a:blip r:embed="rId2"/>
            <a:stretch>
              <a:fillRect l="-15191"/>
            </a:stretch>
          </a:blipFill>
        </p:spPr>
        <p:txBody>
          <a:bodyPr/>
          <a:lstStyle/>
          <a:p>
            <a:endParaRPr lang="en-US"/>
          </a:p>
        </p:txBody>
      </p:sp>
      <p:sp>
        <p:nvSpPr>
          <p:cNvPr id="9" name="TextBox 9"/>
          <p:cNvSpPr txBox="1"/>
          <p:nvPr/>
        </p:nvSpPr>
        <p:spPr>
          <a:xfrm>
            <a:off x="1028700" y="167433"/>
            <a:ext cx="6830771" cy="3057525"/>
          </a:xfrm>
          <a:prstGeom prst="rect">
            <a:avLst/>
          </a:prstGeom>
        </p:spPr>
        <p:txBody>
          <a:bodyPr lIns="0" tIns="0" rIns="0" bIns="0" rtlCol="0" anchor="t">
            <a:spAutoFit/>
          </a:bodyPr>
          <a:lstStyle/>
          <a:p>
            <a:pPr algn="l">
              <a:lnSpc>
                <a:spcPts val="6000"/>
              </a:lnSpc>
            </a:pPr>
            <a:r>
              <a:rPr lang="en-US" sz="5000" spc="150">
                <a:solidFill>
                  <a:srgbClr val="000000"/>
                </a:solidFill>
                <a:latin typeface="Saira Bold"/>
              </a:rPr>
              <a:t>STEP 4: BRING DOCUMENTS TO SOCIAL SECURITY OFFICE</a:t>
            </a:r>
          </a:p>
        </p:txBody>
      </p:sp>
      <p:sp>
        <p:nvSpPr>
          <p:cNvPr id="10" name="TextBox 10"/>
          <p:cNvSpPr txBox="1"/>
          <p:nvPr/>
        </p:nvSpPr>
        <p:spPr>
          <a:xfrm>
            <a:off x="1028700" y="3815185"/>
            <a:ext cx="6981875" cy="4124325"/>
          </a:xfrm>
          <a:prstGeom prst="rect">
            <a:avLst/>
          </a:prstGeom>
        </p:spPr>
        <p:txBody>
          <a:bodyPr lIns="0" tIns="0" rIns="0" bIns="0" rtlCol="0" anchor="t">
            <a:spAutoFit/>
          </a:bodyPr>
          <a:lstStyle/>
          <a:p>
            <a:pPr algn="l">
              <a:lnSpc>
                <a:spcPts val="3600"/>
              </a:lnSpc>
            </a:pPr>
            <a:r>
              <a:rPr lang="en-US" sz="3000" spc="90">
                <a:solidFill>
                  <a:srgbClr val="000000"/>
                </a:solidFill>
                <a:latin typeface="Gotham"/>
              </a:rPr>
              <a:t>The Social Security office in Rochester is located at:</a:t>
            </a:r>
          </a:p>
          <a:p>
            <a:pPr algn="l">
              <a:lnSpc>
                <a:spcPts val="3600"/>
              </a:lnSpc>
            </a:pPr>
            <a:r>
              <a:rPr lang="en-US" sz="3000" spc="90">
                <a:solidFill>
                  <a:srgbClr val="000000"/>
                </a:solidFill>
                <a:latin typeface="Gotham"/>
              </a:rPr>
              <a:t>200 E Main St 2nd Floor, Rochester, NY 14604</a:t>
            </a:r>
          </a:p>
          <a:p>
            <a:pPr algn="l">
              <a:lnSpc>
                <a:spcPts val="3600"/>
              </a:lnSpc>
            </a:pPr>
            <a:endParaRPr lang="en-US" sz="3000" spc="90">
              <a:solidFill>
                <a:srgbClr val="000000"/>
              </a:solidFill>
              <a:latin typeface="Gotham"/>
            </a:endParaRPr>
          </a:p>
          <a:p>
            <a:pPr algn="l">
              <a:lnSpc>
                <a:spcPts val="3600"/>
              </a:lnSpc>
            </a:pPr>
            <a:r>
              <a:rPr lang="en-US" sz="3000" spc="90">
                <a:solidFill>
                  <a:srgbClr val="000000"/>
                </a:solidFill>
                <a:latin typeface="Gotham"/>
              </a:rPr>
              <a:t>Hours: Monday-Friday 9:00am - 4:00pm</a:t>
            </a:r>
          </a:p>
          <a:p>
            <a:pPr algn="l">
              <a:lnSpc>
                <a:spcPts val="3600"/>
              </a:lnSpc>
            </a:pPr>
            <a:endParaRPr lang="en-US" sz="3000" spc="90">
              <a:solidFill>
                <a:srgbClr val="000000"/>
              </a:solidFill>
              <a:latin typeface="Gotham"/>
            </a:endParaRPr>
          </a:p>
          <a:p>
            <a:pPr algn="l">
              <a:lnSpc>
                <a:spcPts val="3600"/>
              </a:lnSpc>
              <a:spcBef>
                <a:spcPct val="0"/>
              </a:spcBef>
            </a:pPr>
            <a:r>
              <a:rPr lang="en-US" sz="3000" spc="90">
                <a:solidFill>
                  <a:srgbClr val="000000"/>
                </a:solidFill>
                <a:latin typeface="Gotham"/>
              </a:rPr>
              <a:t>Telephone: (800) 772-1213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rot="5400000">
            <a:off x="6773062" y="-7277547"/>
            <a:ext cx="4932376" cy="19078043"/>
          </a:xfrm>
          <a:prstGeom prst="rect">
            <a:avLst/>
          </a:prstGeom>
          <a:solidFill>
            <a:srgbClr val="69A9B2"/>
          </a:solidFill>
        </p:spPr>
        <p:txBody>
          <a:bodyPr/>
          <a:lstStyle/>
          <a:p>
            <a:endParaRPr lang="en-US"/>
          </a:p>
        </p:txBody>
      </p:sp>
      <p:grpSp>
        <p:nvGrpSpPr>
          <p:cNvPr id="3" name="Group 3"/>
          <p:cNvGrpSpPr/>
          <p:nvPr/>
        </p:nvGrpSpPr>
        <p:grpSpPr>
          <a:xfrm rot="5400000">
            <a:off x="7870011" y="-3237598"/>
            <a:ext cx="2547979" cy="18288000"/>
            <a:chOff x="0" y="0"/>
            <a:chExt cx="671073" cy="4816593"/>
          </a:xfrm>
        </p:grpSpPr>
        <p:sp>
          <p:nvSpPr>
            <p:cNvPr id="4" name="Freeform 4"/>
            <p:cNvSpPr/>
            <p:nvPr/>
          </p:nvSpPr>
          <p:spPr>
            <a:xfrm>
              <a:off x="0" y="0"/>
              <a:ext cx="671073" cy="4816592"/>
            </a:xfrm>
            <a:custGeom>
              <a:avLst/>
              <a:gdLst/>
              <a:ahLst/>
              <a:cxnLst/>
              <a:rect l="l" t="t" r="r" b="b"/>
              <a:pathLst>
                <a:path w="671073" h="4816592">
                  <a:moveTo>
                    <a:pt x="0" y="0"/>
                  </a:moveTo>
                  <a:lnTo>
                    <a:pt x="671073" y="0"/>
                  </a:lnTo>
                  <a:lnTo>
                    <a:pt x="671073" y="4816592"/>
                  </a:lnTo>
                  <a:lnTo>
                    <a:pt x="0" y="4816592"/>
                  </a:lnTo>
                  <a:close/>
                </a:path>
              </a:pathLst>
            </a:custGeom>
            <a:gradFill rotWithShape="1">
              <a:gsLst>
                <a:gs pos="0">
                  <a:srgbClr val="69A9B2">
                    <a:alpha val="100000"/>
                  </a:srgbClr>
                </a:gs>
                <a:gs pos="100000">
                  <a:srgbClr val="F6F6F6">
                    <a:alpha val="100000"/>
                  </a:srgbClr>
                </a:gs>
              </a:gsLst>
              <a:lin ang="0"/>
            </a:gradFill>
          </p:spPr>
          <p:txBody>
            <a:bodyPr/>
            <a:lstStyle/>
            <a:p>
              <a:endParaRPr lang="en-US"/>
            </a:p>
          </p:txBody>
        </p:sp>
        <p:sp>
          <p:nvSpPr>
            <p:cNvPr id="5" name="TextBox 5"/>
            <p:cNvSpPr txBox="1"/>
            <p:nvPr/>
          </p:nvSpPr>
          <p:spPr>
            <a:xfrm>
              <a:off x="0" y="-47625"/>
              <a:ext cx="671073" cy="4864218"/>
            </a:xfrm>
            <a:prstGeom prst="rect">
              <a:avLst/>
            </a:prstGeom>
          </p:spPr>
          <p:txBody>
            <a:bodyPr lIns="50800" tIns="50800" rIns="50800" bIns="50800" rtlCol="0" anchor="ctr"/>
            <a:lstStyle/>
            <a:p>
              <a:pPr algn="ctr">
                <a:lnSpc>
                  <a:spcPts val="2800"/>
                </a:lnSpc>
              </a:pPr>
              <a:endParaRPr/>
            </a:p>
          </p:txBody>
        </p:sp>
      </p:grpSp>
      <p:sp>
        <p:nvSpPr>
          <p:cNvPr id="6" name="TextBox 6"/>
          <p:cNvSpPr txBox="1"/>
          <p:nvPr/>
        </p:nvSpPr>
        <p:spPr>
          <a:xfrm>
            <a:off x="1028700" y="962025"/>
            <a:ext cx="9205261" cy="7991475"/>
          </a:xfrm>
          <a:prstGeom prst="rect">
            <a:avLst/>
          </a:prstGeom>
        </p:spPr>
        <p:txBody>
          <a:bodyPr lIns="0" tIns="0" rIns="0" bIns="0" rtlCol="0" anchor="t">
            <a:spAutoFit/>
          </a:bodyPr>
          <a:lstStyle/>
          <a:p>
            <a:pPr algn="l">
              <a:lnSpc>
                <a:spcPts val="4200"/>
              </a:lnSpc>
            </a:pPr>
            <a:r>
              <a:rPr lang="en-US" sz="3000" spc="150">
                <a:solidFill>
                  <a:srgbClr val="000000"/>
                </a:solidFill>
                <a:latin typeface="Gotham"/>
              </a:rPr>
              <a:t>After you receive your Social Security Card in the mail, you must:</a:t>
            </a:r>
          </a:p>
          <a:p>
            <a:pPr algn="l">
              <a:lnSpc>
                <a:spcPts val="4200"/>
              </a:lnSpc>
            </a:pPr>
            <a:endParaRPr lang="en-US" sz="3000" spc="150">
              <a:solidFill>
                <a:srgbClr val="000000"/>
              </a:solidFill>
              <a:latin typeface="Gotham"/>
            </a:endParaRPr>
          </a:p>
          <a:p>
            <a:pPr marL="647702" lvl="1" indent="-323851" algn="l">
              <a:lnSpc>
                <a:spcPts val="4200"/>
              </a:lnSpc>
              <a:buFont typeface="Arial"/>
              <a:buChar char="•"/>
            </a:pPr>
            <a:r>
              <a:rPr lang="en-US" sz="3000" spc="150">
                <a:solidFill>
                  <a:srgbClr val="000000"/>
                </a:solidFill>
                <a:latin typeface="Gotham"/>
              </a:rPr>
              <a:t>Report the number to the Registrar at your respective school. You will want to do this in person. Do not put your SSN in an email.</a:t>
            </a:r>
          </a:p>
          <a:p>
            <a:pPr algn="l">
              <a:lnSpc>
                <a:spcPts val="4200"/>
              </a:lnSpc>
            </a:pPr>
            <a:endParaRPr lang="en-US" sz="3000" spc="150">
              <a:solidFill>
                <a:srgbClr val="000000"/>
              </a:solidFill>
              <a:latin typeface="Gotham"/>
            </a:endParaRPr>
          </a:p>
          <a:p>
            <a:pPr algn="l">
              <a:lnSpc>
                <a:spcPts val="4200"/>
              </a:lnSpc>
            </a:pPr>
            <a:r>
              <a:rPr lang="en-US" sz="3000" spc="150">
                <a:solidFill>
                  <a:srgbClr val="000000"/>
                </a:solidFill>
                <a:latin typeface="Gotham"/>
              </a:rPr>
              <a:t>In addition, students hired by UR must also: </a:t>
            </a:r>
          </a:p>
          <a:p>
            <a:pPr algn="l">
              <a:lnSpc>
                <a:spcPts val="4200"/>
              </a:lnSpc>
            </a:pPr>
            <a:endParaRPr lang="en-US" sz="3000" spc="150">
              <a:solidFill>
                <a:srgbClr val="000000"/>
              </a:solidFill>
              <a:latin typeface="Gotham"/>
            </a:endParaRPr>
          </a:p>
          <a:p>
            <a:pPr marL="647702" lvl="1" indent="-323851" algn="l">
              <a:lnSpc>
                <a:spcPts val="4200"/>
              </a:lnSpc>
              <a:buFont typeface="Arial"/>
              <a:buChar char="•"/>
            </a:pPr>
            <a:r>
              <a:rPr lang="en-US" sz="3000" spc="150">
                <a:solidFill>
                  <a:srgbClr val="000000"/>
                </a:solidFill>
                <a:latin typeface="Gotham"/>
              </a:rPr>
              <a:t>Take the card to the Human Resource Service Center.</a:t>
            </a:r>
          </a:p>
          <a:p>
            <a:pPr algn="l">
              <a:lnSpc>
                <a:spcPts val="4200"/>
              </a:lnSpc>
            </a:pPr>
            <a:endParaRPr lang="en-US" sz="3000" spc="150">
              <a:solidFill>
                <a:srgbClr val="000000"/>
              </a:solidFill>
              <a:latin typeface="Gotham"/>
            </a:endParaRPr>
          </a:p>
          <a:p>
            <a:pPr marL="647702" lvl="1" indent="-323851" algn="l">
              <a:lnSpc>
                <a:spcPts val="4200"/>
              </a:lnSpc>
              <a:buFont typeface="Arial"/>
              <a:buChar char="•"/>
            </a:pPr>
            <a:r>
              <a:rPr lang="en-US" sz="3000" spc="150">
                <a:solidFill>
                  <a:srgbClr val="000000"/>
                </a:solidFill>
                <a:latin typeface="Gotham"/>
              </a:rPr>
              <a:t>Update the information on your Sprintax Calculus Profile.</a:t>
            </a:r>
          </a:p>
        </p:txBody>
      </p:sp>
      <p:sp>
        <p:nvSpPr>
          <p:cNvPr id="7" name="TextBox 7"/>
          <p:cNvSpPr txBox="1"/>
          <p:nvPr/>
        </p:nvSpPr>
        <p:spPr>
          <a:xfrm>
            <a:off x="1028700" y="134152"/>
            <a:ext cx="9205261" cy="781050"/>
          </a:xfrm>
          <a:prstGeom prst="rect">
            <a:avLst/>
          </a:prstGeom>
        </p:spPr>
        <p:txBody>
          <a:bodyPr lIns="0" tIns="0" rIns="0" bIns="0" rtlCol="0" anchor="t">
            <a:spAutoFit/>
          </a:bodyPr>
          <a:lstStyle/>
          <a:p>
            <a:pPr algn="l">
              <a:lnSpc>
                <a:spcPts val="6150"/>
              </a:lnSpc>
            </a:pPr>
            <a:r>
              <a:rPr lang="en-US" sz="5000" spc="300">
                <a:solidFill>
                  <a:srgbClr val="F6F6F6"/>
                </a:solidFill>
                <a:latin typeface="Saira Bold"/>
              </a:rPr>
              <a:t>STEP 5: REPORT YOUR SSN</a:t>
            </a:r>
          </a:p>
        </p:txBody>
      </p:sp>
      <p:sp>
        <p:nvSpPr>
          <p:cNvPr id="8" name="Freeform 8"/>
          <p:cNvSpPr/>
          <p:nvPr/>
        </p:nvSpPr>
        <p:spPr>
          <a:xfrm>
            <a:off x="10435328" y="0"/>
            <a:ext cx="7852672" cy="10287000"/>
          </a:xfrm>
          <a:custGeom>
            <a:avLst/>
            <a:gdLst/>
            <a:ahLst/>
            <a:cxnLst/>
            <a:rect l="l" t="t" r="r" b="b"/>
            <a:pathLst>
              <a:path w="7852672" h="10287000">
                <a:moveTo>
                  <a:pt x="0" y="0"/>
                </a:moveTo>
                <a:lnTo>
                  <a:pt x="7852672" y="0"/>
                </a:lnTo>
                <a:lnTo>
                  <a:pt x="7852672"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69A9B2">
                <a:alpha val="100000"/>
              </a:srgbClr>
            </a:gs>
            <a:gs pos="100000">
              <a:srgbClr val="F6F6F6">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1733132" y="0"/>
            <a:ext cx="6554868" cy="10287000"/>
          </a:xfrm>
          <a:custGeom>
            <a:avLst/>
            <a:gdLst/>
            <a:ahLst/>
            <a:cxnLst/>
            <a:rect l="l" t="t" r="r" b="b"/>
            <a:pathLst>
              <a:path w="6554868" h="10287000">
                <a:moveTo>
                  <a:pt x="0" y="0"/>
                </a:moveTo>
                <a:lnTo>
                  <a:pt x="6554868" y="0"/>
                </a:lnTo>
                <a:lnTo>
                  <a:pt x="6554868" y="10287000"/>
                </a:lnTo>
                <a:lnTo>
                  <a:pt x="0" y="10287000"/>
                </a:lnTo>
                <a:lnTo>
                  <a:pt x="0" y="0"/>
                </a:lnTo>
                <a:close/>
              </a:path>
            </a:pathLst>
          </a:custGeom>
          <a:blipFill>
            <a:blip r:embed="rId2"/>
            <a:stretch>
              <a:fillRect l="-67776" r="-67776"/>
            </a:stretch>
          </a:blipFill>
        </p:spPr>
        <p:txBody>
          <a:bodyPr/>
          <a:lstStyle/>
          <a:p>
            <a:endParaRPr lang="en-US"/>
          </a:p>
        </p:txBody>
      </p:sp>
      <p:sp>
        <p:nvSpPr>
          <p:cNvPr id="3" name="TextBox 3"/>
          <p:cNvSpPr txBox="1"/>
          <p:nvPr/>
        </p:nvSpPr>
        <p:spPr>
          <a:xfrm>
            <a:off x="1028700" y="933450"/>
            <a:ext cx="9242156" cy="854077"/>
          </a:xfrm>
          <a:prstGeom prst="rect">
            <a:avLst/>
          </a:prstGeom>
        </p:spPr>
        <p:txBody>
          <a:bodyPr lIns="0" tIns="0" rIns="0" bIns="0" rtlCol="0" anchor="t">
            <a:spAutoFit/>
          </a:bodyPr>
          <a:lstStyle/>
          <a:p>
            <a:pPr algn="l">
              <a:lnSpc>
                <a:spcPts val="6999"/>
              </a:lnSpc>
              <a:spcBef>
                <a:spcPct val="0"/>
              </a:spcBef>
            </a:pPr>
            <a:r>
              <a:rPr lang="en-US" sz="4999" spc="399">
                <a:solidFill>
                  <a:srgbClr val="000000"/>
                </a:solidFill>
                <a:latin typeface="Saira Bold"/>
              </a:rPr>
              <a:t>SPRINTAX CALCULUS</a:t>
            </a:r>
          </a:p>
        </p:txBody>
      </p:sp>
      <p:sp>
        <p:nvSpPr>
          <p:cNvPr id="4" name="TextBox 4"/>
          <p:cNvSpPr txBox="1"/>
          <p:nvPr/>
        </p:nvSpPr>
        <p:spPr>
          <a:xfrm>
            <a:off x="1028700" y="2370711"/>
            <a:ext cx="9865422" cy="6791326"/>
          </a:xfrm>
          <a:prstGeom prst="rect">
            <a:avLst/>
          </a:prstGeom>
        </p:spPr>
        <p:txBody>
          <a:bodyPr lIns="0" tIns="0" rIns="0" bIns="0" rtlCol="0" anchor="t">
            <a:spAutoFit/>
          </a:bodyPr>
          <a:lstStyle/>
          <a:p>
            <a:pPr algn="l">
              <a:lnSpc>
                <a:spcPts val="4199"/>
              </a:lnSpc>
            </a:pPr>
            <a:r>
              <a:rPr lang="en-US" sz="2999" spc="239">
                <a:solidFill>
                  <a:srgbClr val="000000"/>
                </a:solidFill>
                <a:latin typeface="Gotham"/>
              </a:rPr>
              <a:t>If you receive payments from the University, you must complete a Sprintax Calculus profile.</a:t>
            </a:r>
          </a:p>
          <a:p>
            <a:pPr algn="l">
              <a:lnSpc>
                <a:spcPts val="4199"/>
              </a:lnSpc>
            </a:pPr>
            <a:endParaRPr lang="en-US" sz="2999" spc="239">
              <a:solidFill>
                <a:srgbClr val="000000"/>
              </a:solidFill>
              <a:latin typeface="Gotham"/>
            </a:endParaRPr>
          </a:p>
          <a:p>
            <a:pPr algn="l">
              <a:lnSpc>
                <a:spcPts val="4199"/>
              </a:lnSpc>
            </a:pPr>
            <a:r>
              <a:rPr lang="en-US" sz="2999" spc="239">
                <a:solidFill>
                  <a:srgbClr val="000000"/>
                </a:solidFill>
                <a:latin typeface="Gotham"/>
              </a:rPr>
              <a:t>Sprintax Calculus is tax compliance software used by Payroll to determine tax residency status, tax treaty benefits eligibility and appropriate tax withholdings.</a:t>
            </a:r>
          </a:p>
          <a:p>
            <a:pPr algn="l">
              <a:lnSpc>
                <a:spcPts val="4199"/>
              </a:lnSpc>
            </a:pPr>
            <a:endParaRPr lang="en-US" sz="2999" spc="239">
              <a:solidFill>
                <a:srgbClr val="000000"/>
              </a:solidFill>
              <a:latin typeface="Gotham"/>
            </a:endParaRPr>
          </a:p>
          <a:p>
            <a:pPr algn="l">
              <a:lnSpc>
                <a:spcPts val="4199"/>
              </a:lnSpc>
              <a:spcBef>
                <a:spcPct val="0"/>
              </a:spcBef>
            </a:pPr>
            <a:r>
              <a:rPr lang="en-US" sz="2999" spc="239">
                <a:solidFill>
                  <a:srgbClr val="000000"/>
                </a:solidFill>
                <a:latin typeface="Gotham"/>
              </a:rPr>
              <a:t>If you have issues accessing Sprintax Calculus, or concerns about the amount of taxes withheld from your paycheck, contact Payroll:  FNPayroll@ur.rochester.edu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69A9B2">
                <a:alpha val="100000"/>
              </a:srgbClr>
            </a:gs>
            <a:gs pos="100000">
              <a:srgbClr val="F6F6F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388272"/>
            <a:ext cx="8379529" cy="7510456"/>
            <a:chOff x="0" y="0"/>
            <a:chExt cx="11172705" cy="10013942"/>
          </a:xfrm>
        </p:grpSpPr>
        <p:sp>
          <p:nvSpPr>
            <p:cNvPr id="3" name="TextBox 3"/>
            <p:cNvSpPr txBox="1"/>
            <p:nvPr/>
          </p:nvSpPr>
          <p:spPr>
            <a:xfrm>
              <a:off x="0" y="-9525"/>
              <a:ext cx="11172705" cy="2041525"/>
            </a:xfrm>
            <a:prstGeom prst="rect">
              <a:avLst/>
            </a:prstGeom>
          </p:spPr>
          <p:txBody>
            <a:bodyPr lIns="0" tIns="0" rIns="0" bIns="0" rtlCol="0" anchor="t">
              <a:spAutoFit/>
            </a:bodyPr>
            <a:lstStyle/>
            <a:p>
              <a:pPr algn="l">
                <a:lnSpc>
                  <a:spcPts val="6000"/>
                </a:lnSpc>
              </a:pPr>
              <a:r>
                <a:rPr lang="en-US" sz="5000" spc="150">
                  <a:solidFill>
                    <a:srgbClr val="F6F6F6"/>
                  </a:solidFill>
                  <a:latin typeface="Saira Bold"/>
                </a:rPr>
                <a:t>WHAT IS A SOCIAL SECURITY NUMBER?</a:t>
              </a:r>
            </a:p>
          </p:txBody>
        </p:sp>
        <p:sp>
          <p:nvSpPr>
            <p:cNvPr id="4" name="TextBox 4"/>
            <p:cNvSpPr txBox="1"/>
            <p:nvPr/>
          </p:nvSpPr>
          <p:spPr>
            <a:xfrm>
              <a:off x="0" y="2225667"/>
              <a:ext cx="11172705" cy="7788275"/>
            </a:xfrm>
            <a:prstGeom prst="rect">
              <a:avLst/>
            </a:prstGeom>
          </p:spPr>
          <p:txBody>
            <a:bodyPr lIns="0" tIns="0" rIns="0" bIns="0" rtlCol="0" anchor="t">
              <a:spAutoFit/>
            </a:bodyPr>
            <a:lstStyle/>
            <a:p>
              <a:pPr algn="l">
                <a:lnSpc>
                  <a:spcPts val="4200"/>
                </a:lnSpc>
              </a:pPr>
              <a:r>
                <a:rPr lang="en-US" sz="3000" spc="150">
                  <a:solidFill>
                    <a:srgbClr val="F6F6F6"/>
                  </a:solidFill>
                  <a:latin typeface="Gotham"/>
                </a:rPr>
                <a:t>A Social Security Number (SSN) is an identification number used to report earnings for tax purposes.</a:t>
              </a:r>
            </a:p>
            <a:p>
              <a:pPr algn="l">
                <a:lnSpc>
                  <a:spcPts val="4200"/>
                </a:lnSpc>
              </a:pPr>
              <a:endParaRPr lang="en-US" sz="3000" spc="150">
                <a:solidFill>
                  <a:srgbClr val="F6F6F6"/>
                </a:solidFill>
                <a:latin typeface="Gotham"/>
              </a:endParaRPr>
            </a:p>
            <a:p>
              <a:pPr algn="l">
                <a:lnSpc>
                  <a:spcPts val="4200"/>
                </a:lnSpc>
              </a:pPr>
              <a:r>
                <a:rPr lang="en-US" sz="3000" spc="150">
                  <a:solidFill>
                    <a:srgbClr val="F6F6F6"/>
                  </a:solidFill>
                  <a:latin typeface="Gotham"/>
                </a:rPr>
                <a:t>Once you become employed in the United States, you must apply for your SSN. The SSN is valid for life, so you only need to apply once.</a:t>
              </a:r>
            </a:p>
            <a:p>
              <a:pPr algn="l">
                <a:lnSpc>
                  <a:spcPts val="4200"/>
                </a:lnSpc>
              </a:pPr>
              <a:endParaRPr lang="en-US" sz="3000" spc="150">
                <a:solidFill>
                  <a:srgbClr val="F6F6F6"/>
                </a:solidFill>
                <a:latin typeface="Gotham"/>
              </a:endParaRPr>
            </a:p>
            <a:p>
              <a:pPr algn="l">
                <a:lnSpc>
                  <a:spcPts val="4200"/>
                </a:lnSpc>
              </a:pPr>
              <a:r>
                <a:rPr lang="en-US" sz="3000" spc="150">
                  <a:solidFill>
                    <a:srgbClr val="F6F6F6"/>
                  </a:solidFill>
                  <a:latin typeface="Gotham Italics"/>
                </a:rPr>
                <a:t>You cannot apply for an SSN without having employment.</a:t>
              </a:r>
            </a:p>
          </p:txBody>
        </p:sp>
      </p:grpSp>
      <p:sp>
        <p:nvSpPr>
          <p:cNvPr id="5" name="Freeform 5"/>
          <p:cNvSpPr/>
          <p:nvPr/>
        </p:nvSpPr>
        <p:spPr>
          <a:xfrm>
            <a:off x="11752182" y="0"/>
            <a:ext cx="6535818" cy="10287000"/>
          </a:xfrm>
          <a:custGeom>
            <a:avLst/>
            <a:gdLst/>
            <a:ahLst/>
            <a:cxnLst/>
            <a:rect l="l" t="t" r="r" b="b"/>
            <a:pathLst>
              <a:path w="6535818" h="10287000">
                <a:moveTo>
                  <a:pt x="0" y="0"/>
                </a:moveTo>
                <a:lnTo>
                  <a:pt x="6535818" y="0"/>
                </a:lnTo>
                <a:lnTo>
                  <a:pt x="6535818" y="10287000"/>
                </a:lnTo>
                <a:lnTo>
                  <a:pt x="0" y="10287000"/>
                </a:lnTo>
                <a:lnTo>
                  <a:pt x="0" y="0"/>
                </a:lnTo>
                <a:close/>
              </a:path>
            </a:pathLst>
          </a:custGeom>
          <a:blipFill>
            <a:blip r:embed="rId2"/>
            <a:stretch>
              <a:fillRect t="-2331" r="-147253" b="-2331"/>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7872448" y="-7872448"/>
            <a:ext cx="2543105" cy="18288000"/>
            <a:chOff x="0" y="0"/>
            <a:chExt cx="669789" cy="4816593"/>
          </a:xfrm>
        </p:grpSpPr>
        <p:sp>
          <p:nvSpPr>
            <p:cNvPr id="3" name="Freeform 3"/>
            <p:cNvSpPr/>
            <p:nvPr/>
          </p:nvSpPr>
          <p:spPr>
            <a:xfrm>
              <a:off x="0" y="0"/>
              <a:ext cx="669789" cy="4816592"/>
            </a:xfrm>
            <a:custGeom>
              <a:avLst/>
              <a:gdLst/>
              <a:ahLst/>
              <a:cxnLst/>
              <a:rect l="l" t="t" r="r" b="b"/>
              <a:pathLst>
                <a:path w="669789" h="4816592">
                  <a:moveTo>
                    <a:pt x="0" y="0"/>
                  </a:moveTo>
                  <a:lnTo>
                    <a:pt x="669789" y="0"/>
                  </a:lnTo>
                  <a:lnTo>
                    <a:pt x="669789" y="4816592"/>
                  </a:lnTo>
                  <a:lnTo>
                    <a:pt x="0" y="4816592"/>
                  </a:lnTo>
                  <a:close/>
                </a:path>
              </a:pathLst>
            </a:custGeom>
            <a:gradFill rotWithShape="1">
              <a:gsLst>
                <a:gs pos="0">
                  <a:srgbClr val="69A9B2">
                    <a:alpha val="100000"/>
                  </a:srgbClr>
                </a:gs>
                <a:gs pos="100000">
                  <a:srgbClr val="F6F6F6">
                    <a:alpha val="100000"/>
                  </a:srgbClr>
                </a:gs>
              </a:gsLst>
              <a:lin ang="0"/>
            </a:gradFill>
          </p:spPr>
          <p:txBody>
            <a:bodyPr/>
            <a:lstStyle/>
            <a:p>
              <a:endParaRPr lang="en-US"/>
            </a:p>
          </p:txBody>
        </p:sp>
        <p:sp>
          <p:nvSpPr>
            <p:cNvPr id="4" name="TextBox 4"/>
            <p:cNvSpPr txBox="1"/>
            <p:nvPr/>
          </p:nvSpPr>
          <p:spPr>
            <a:xfrm>
              <a:off x="0" y="-47625"/>
              <a:ext cx="669789" cy="4864218"/>
            </a:xfrm>
            <a:prstGeom prst="rect">
              <a:avLst/>
            </a:prstGeom>
          </p:spPr>
          <p:txBody>
            <a:bodyPr lIns="50800" tIns="50800" rIns="50800" bIns="50800" rtlCol="0" anchor="ctr"/>
            <a:lstStyle/>
            <a:p>
              <a:pPr algn="ctr">
                <a:lnSpc>
                  <a:spcPts val="2800"/>
                </a:lnSpc>
              </a:pPr>
              <a:endParaRPr/>
            </a:p>
          </p:txBody>
        </p:sp>
      </p:grpSp>
      <p:sp>
        <p:nvSpPr>
          <p:cNvPr id="5" name="TextBox 5"/>
          <p:cNvSpPr txBox="1"/>
          <p:nvPr/>
        </p:nvSpPr>
        <p:spPr>
          <a:xfrm>
            <a:off x="1028700" y="377190"/>
            <a:ext cx="8115300" cy="1562100"/>
          </a:xfrm>
          <a:prstGeom prst="rect">
            <a:avLst/>
          </a:prstGeom>
        </p:spPr>
        <p:txBody>
          <a:bodyPr lIns="0" tIns="0" rIns="0" bIns="0" rtlCol="0" anchor="t">
            <a:spAutoFit/>
          </a:bodyPr>
          <a:lstStyle/>
          <a:p>
            <a:pPr algn="l">
              <a:lnSpc>
                <a:spcPts val="6150"/>
              </a:lnSpc>
            </a:pPr>
            <a:r>
              <a:rPr lang="en-US" sz="5000" spc="300">
                <a:solidFill>
                  <a:srgbClr val="000000"/>
                </a:solidFill>
                <a:latin typeface="Saira Bold"/>
              </a:rPr>
              <a:t>STEP 1: FIND EMPLOYMENT</a:t>
            </a:r>
          </a:p>
        </p:txBody>
      </p:sp>
      <p:sp>
        <p:nvSpPr>
          <p:cNvPr id="6" name="TextBox 6"/>
          <p:cNvSpPr txBox="1"/>
          <p:nvPr/>
        </p:nvSpPr>
        <p:spPr>
          <a:xfrm>
            <a:off x="1028700" y="2719705"/>
            <a:ext cx="8407375" cy="5857875"/>
          </a:xfrm>
          <a:prstGeom prst="rect">
            <a:avLst/>
          </a:prstGeom>
        </p:spPr>
        <p:txBody>
          <a:bodyPr lIns="0" tIns="0" rIns="0" bIns="0" rtlCol="0" anchor="t">
            <a:spAutoFit/>
          </a:bodyPr>
          <a:lstStyle/>
          <a:p>
            <a:pPr marL="647702" lvl="1" indent="-323851" algn="l">
              <a:lnSpc>
                <a:spcPts val="4200"/>
              </a:lnSpc>
              <a:buFont typeface="Arial"/>
              <a:buChar char="•"/>
            </a:pPr>
            <a:r>
              <a:rPr lang="en-US" sz="3000">
                <a:solidFill>
                  <a:srgbClr val="000000"/>
                </a:solidFill>
                <a:latin typeface="Gotham"/>
              </a:rPr>
              <a:t>Both F-1 and J-1 students can apply for on-campus employment through </a:t>
            </a:r>
            <a:r>
              <a:rPr lang="en-US" sz="3000" u="sng">
                <a:solidFill>
                  <a:srgbClr val="000000"/>
                </a:solidFill>
                <a:latin typeface="Gotham"/>
                <a:hlinkClick r:id="rId2" tooltip="https://www.rochester.edu/student-employment/students/joblink-for-students/"/>
              </a:rPr>
              <a:t>JobLink</a:t>
            </a:r>
          </a:p>
          <a:p>
            <a:pPr marL="647702" lvl="1" indent="-323851" algn="l">
              <a:lnSpc>
                <a:spcPts val="4200"/>
              </a:lnSpc>
              <a:buFont typeface="Arial"/>
              <a:buChar char="•"/>
            </a:pPr>
            <a:r>
              <a:rPr lang="en-US" sz="3000">
                <a:solidFill>
                  <a:srgbClr val="000000"/>
                </a:solidFill>
                <a:latin typeface="Gotham"/>
              </a:rPr>
              <a:t>F-1 students may be authorized for </a:t>
            </a:r>
            <a:r>
              <a:rPr lang="en-US" sz="3000" u="sng">
                <a:solidFill>
                  <a:srgbClr val="000000"/>
                </a:solidFill>
                <a:latin typeface="Gotham"/>
                <a:hlinkClick r:id="rId3" tooltip="https://www.iso.rochester.edu/employment/students/f1campus.html#:~:text=On%2DCampus%20Employment%20at%20Off%2DCampus%20Locations"/>
              </a:rPr>
              <a:t>On-Campus Employment at an Off-Campus Location</a:t>
            </a:r>
            <a:r>
              <a:rPr lang="en-US" sz="3000">
                <a:solidFill>
                  <a:srgbClr val="000000"/>
                </a:solidFill>
                <a:latin typeface="Gotham"/>
              </a:rPr>
              <a:t> (known as On/Off employment)</a:t>
            </a:r>
          </a:p>
          <a:p>
            <a:pPr marL="647702" lvl="1" indent="-323851" algn="l">
              <a:lnSpc>
                <a:spcPts val="4200"/>
              </a:lnSpc>
              <a:buFont typeface="Arial"/>
              <a:buChar char="•"/>
            </a:pPr>
            <a:r>
              <a:rPr lang="en-US" sz="3000">
                <a:solidFill>
                  <a:srgbClr val="000000"/>
                </a:solidFill>
                <a:latin typeface="Gotham"/>
              </a:rPr>
              <a:t>F-1 students may be eligible for </a:t>
            </a:r>
            <a:r>
              <a:rPr lang="en-US" sz="3000" u="sng">
                <a:solidFill>
                  <a:srgbClr val="000000"/>
                </a:solidFill>
                <a:latin typeface="Gotham"/>
                <a:hlinkClick r:id="rId4" tooltip="https://www.iso.rochester.edu/employment/students/cpt.html"/>
              </a:rPr>
              <a:t>Curricular Practical Training</a:t>
            </a:r>
            <a:r>
              <a:rPr lang="en-US" sz="3000">
                <a:solidFill>
                  <a:srgbClr val="000000"/>
                </a:solidFill>
                <a:latin typeface="Gotham"/>
              </a:rPr>
              <a:t> (CPT)</a:t>
            </a:r>
          </a:p>
          <a:p>
            <a:pPr marL="647702" lvl="1" indent="-323851" algn="l">
              <a:lnSpc>
                <a:spcPts val="4200"/>
              </a:lnSpc>
              <a:buFont typeface="Arial"/>
              <a:buChar char="•"/>
            </a:pPr>
            <a:r>
              <a:rPr lang="en-US" sz="3000">
                <a:solidFill>
                  <a:srgbClr val="000000"/>
                </a:solidFill>
                <a:latin typeface="Gotham"/>
              </a:rPr>
              <a:t>J-1 students may be eligible for </a:t>
            </a:r>
            <a:r>
              <a:rPr lang="en-US" sz="3000" u="sng">
                <a:solidFill>
                  <a:srgbClr val="000000"/>
                </a:solidFill>
                <a:latin typeface="Gotham"/>
                <a:hlinkClick r:id="rId5" tooltip="https://www.iso.rochester.edu/employment/students/at.html"/>
              </a:rPr>
              <a:t>Academic Training</a:t>
            </a:r>
            <a:r>
              <a:rPr lang="en-US" sz="3000">
                <a:solidFill>
                  <a:srgbClr val="000000"/>
                </a:solidFill>
                <a:latin typeface="Gotham"/>
              </a:rPr>
              <a:t> (AT)</a:t>
            </a:r>
          </a:p>
        </p:txBody>
      </p:sp>
      <p:sp>
        <p:nvSpPr>
          <p:cNvPr id="7" name="Freeform 7"/>
          <p:cNvSpPr/>
          <p:nvPr/>
        </p:nvSpPr>
        <p:spPr>
          <a:xfrm>
            <a:off x="9723484" y="0"/>
            <a:ext cx="10939853" cy="10287000"/>
          </a:xfrm>
          <a:custGeom>
            <a:avLst/>
            <a:gdLst/>
            <a:ahLst/>
            <a:cxnLst/>
            <a:rect l="l" t="t" r="r" b="b"/>
            <a:pathLst>
              <a:path w="10939853" h="10287000">
                <a:moveTo>
                  <a:pt x="0" y="0"/>
                </a:moveTo>
                <a:lnTo>
                  <a:pt x="10939854" y="0"/>
                </a:lnTo>
                <a:lnTo>
                  <a:pt x="10939854" y="10287000"/>
                </a:lnTo>
                <a:lnTo>
                  <a:pt x="0" y="10287000"/>
                </a:lnTo>
                <a:lnTo>
                  <a:pt x="0" y="0"/>
                </a:lnTo>
                <a:close/>
              </a:path>
            </a:pathLst>
          </a:custGeom>
          <a:blipFill>
            <a:blip r:embed="rId6"/>
            <a:stretch>
              <a:fillRect l="-27472" r="-13664"/>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570451" y="-500104"/>
            <a:ext cx="6494906" cy="8229600"/>
          </a:xfrm>
          <a:prstGeom prst="rect">
            <a:avLst/>
          </a:prstGeom>
          <a:solidFill>
            <a:srgbClr val="69A9B2"/>
          </a:solidFill>
        </p:spPr>
        <p:txBody>
          <a:bodyPr/>
          <a:lstStyle/>
          <a:p>
            <a:endParaRPr lang="en-US"/>
          </a:p>
        </p:txBody>
      </p:sp>
      <p:sp>
        <p:nvSpPr>
          <p:cNvPr id="3" name="TextBox 3"/>
          <p:cNvSpPr txBox="1"/>
          <p:nvPr/>
        </p:nvSpPr>
        <p:spPr>
          <a:xfrm>
            <a:off x="305720" y="318588"/>
            <a:ext cx="5313016" cy="3124200"/>
          </a:xfrm>
          <a:prstGeom prst="rect">
            <a:avLst/>
          </a:prstGeom>
        </p:spPr>
        <p:txBody>
          <a:bodyPr lIns="0" tIns="0" rIns="0" bIns="0" rtlCol="0" anchor="t">
            <a:spAutoFit/>
          </a:bodyPr>
          <a:lstStyle/>
          <a:p>
            <a:pPr algn="l">
              <a:lnSpc>
                <a:spcPts val="6150"/>
              </a:lnSpc>
            </a:pPr>
            <a:r>
              <a:rPr lang="en-US" sz="5000" spc="300">
                <a:solidFill>
                  <a:srgbClr val="F6F6F6"/>
                </a:solidFill>
                <a:latin typeface="Saira Bold"/>
              </a:rPr>
              <a:t>IMPORTANT NOTES FOR ON-CAMPUS EMPLOYMENT</a:t>
            </a:r>
          </a:p>
        </p:txBody>
      </p:sp>
      <p:grpSp>
        <p:nvGrpSpPr>
          <p:cNvPr id="4" name="Group 4"/>
          <p:cNvGrpSpPr/>
          <p:nvPr/>
        </p:nvGrpSpPr>
        <p:grpSpPr>
          <a:xfrm rot="5400000">
            <a:off x="1690675" y="6029296"/>
            <a:ext cx="2543105" cy="5924455"/>
            <a:chOff x="0" y="0"/>
            <a:chExt cx="669789" cy="1560350"/>
          </a:xfrm>
        </p:grpSpPr>
        <p:sp>
          <p:nvSpPr>
            <p:cNvPr id="5" name="Freeform 5"/>
            <p:cNvSpPr/>
            <p:nvPr/>
          </p:nvSpPr>
          <p:spPr>
            <a:xfrm>
              <a:off x="0" y="0"/>
              <a:ext cx="669789" cy="1560350"/>
            </a:xfrm>
            <a:custGeom>
              <a:avLst/>
              <a:gdLst/>
              <a:ahLst/>
              <a:cxnLst/>
              <a:rect l="l" t="t" r="r" b="b"/>
              <a:pathLst>
                <a:path w="669789" h="1560350">
                  <a:moveTo>
                    <a:pt x="0" y="0"/>
                  </a:moveTo>
                  <a:lnTo>
                    <a:pt x="669789" y="0"/>
                  </a:lnTo>
                  <a:lnTo>
                    <a:pt x="669789" y="1560350"/>
                  </a:lnTo>
                  <a:lnTo>
                    <a:pt x="0" y="1560350"/>
                  </a:lnTo>
                  <a:close/>
                </a:path>
              </a:pathLst>
            </a:custGeom>
            <a:gradFill rotWithShape="1">
              <a:gsLst>
                <a:gs pos="0">
                  <a:srgbClr val="69A9B2">
                    <a:alpha val="100000"/>
                  </a:srgbClr>
                </a:gs>
                <a:gs pos="100000">
                  <a:srgbClr val="F6F6F6">
                    <a:alpha val="100000"/>
                  </a:srgbClr>
                </a:gs>
              </a:gsLst>
              <a:lin ang="0"/>
            </a:gradFill>
          </p:spPr>
          <p:txBody>
            <a:bodyPr/>
            <a:lstStyle/>
            <a:p>
              <a:endParaRPr lang="en-US"/>
            </a:p>
          </p:txBody>
        </p:sp>
        <p:sp>
          <p:nvSpPr>
            <p:cNvPr id="6" name="TextBox 6"/>
            <p:cNvSpPr txBox="1"/>
            <p:nvPr/>
          </p:nvSpPr>
          <p:spPr>
            <a:xfrm>
              <a:off x="0" y="-47625"/>
              <a:ext cx="669789" cy="1607975"/>
            </a:xfrm>
            <a:prstGeom prst="rect">
              <a:avLst/>
            </a:prstGeom>
          </p:spPr>
          <p:txBody>
            <a:bodyPr lIns="50800" tIns="50800" rIns="50800" bIns="50800" rtlCol="0" anchor="ctr"/>
            <a:lstStyle/>
            <a:p>
              <a:pPr algn="ctr">
                <a:lnSpc>
                  <a:spcPts val="2800"/>
                </a:lnSpc>
              </a:pPr>
              <a:endParaRPr/>
            </a:p>
          </p:txBody>
        </p:sp>
      </p:grpSp>
      <p:sp>
        <p:nvSpPr>
          <p:cNvPr id="7" name="Freeform 7"/>
          <p:cNvSpPr/>
          <p:nvPr/>
        </p:nvSpPr>
        <p:spPr>
          <a:xfrm>
            <a:off x="7053437" y="2309776"/>
            <a:ext cx="3393845" cy="2261149"/>
          </a:xfrm>
          <a:custGeom>
            <a:avLst/>
            <a:gdLst/>
            <a:ahLst/>
            <a:cxnLst/>
            <a:rect l="l" t="t" r="r" b="b"/>
            <a:pathLst>
              <a:path w="3393845" h="2261149">
                <a:moveTo>
                  <a:pt x="0" y="0"/>
                </a:moveTo>
                <a:lnTo>
                  <a:pt x="3393844" y="0"/>
                </a:lnTo>
                <a:lnTo>
                  <a:pt x="3393844" y="2261149"/>
                </a:lnTo>
                <a:lnTo>
                  <a:pt x="0" y="2261149"/>
                </a:lnTo>
                <a:lnTo>
                  <a:pt x="0" y="0"/>
                </a:lnTo>
                <a:close/>
              </a:path>
            </a:pathLst>
          </a:custGeom>
          <a:blipFill>
            <a:blip r:embed="rId2"/>
            <a:stretch>
              <a:fillRect/>
            </a:stretch>
          </a:blipFill>
        </p:spPr>
        <p:txBody>
          <a:bodyPr/>
          <a:lstStyle/>
          <a:p>
            <a:endParaRPr lang="en-US"/>
          </a:p>
        </p:txBody>
      </p:sp>
      <p:sp>
        <p:nvSpPr>
          <p:cNvPr id="8" name="Freeform 8"/>
          <p:cNvSpPr/>
          <p:nvPr/>
        </p:nvSpPr>
        <p:spPr>
          <a:xfrm>
            <a:off x="13858138" y="2309776"/>
            <a:ext cx="3401162" cy="2266024"/>
          </a:xfrm>
          <a:custGeom>
            <a:avLst/>
            <a:gdLst/>
            <a:ahLst/>
            <a:cxnLst/>
            <a:rect l="l" t="t" r="r" b="b"/>
            <a:pathLst>
              <a:path w="3401162" h="2266024">
                <a:moveTo>
                  <a:pt x="0" y="0"/>
                </a:moveTo>
                <a:lnTo>
                  <a:pt x="3401162" y="0"/>
                </a:lnTo>
                <a:lnTo>
                  <a:pt x="3401162" y="2266024"/>
                </a:lnTo>
                <a:lnTo>
                  <a:pt x="0" y="2266024"/>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6673653" y="4964365"/>
            <a:ext cx="3963722" cy="869950"/>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69A9B2"/>
                </a:solidFill>
                <a:latin typeface="Gotham Bold"/>
              </a:rPr>
              <a:t>For Service Positions (Eligible for SSN)</a:t>
            </a:r>
          </a:p>
        </p:txBody>
      </p:sp>
      <p:sp>
        <p:nvSpPr>
          <p:cNvPr id="10" name="TextBox 10"/>
          <p:cNvSpPr txBox="1"/>
          <p:nvPr/>
        </p:nvSpPr>
        <p:spPr>
          <a:xfrm>
            <a:off x="5924455" y="5998200"/>
            <a:ext cx="5462117" cy="3060700"/>
          </a:xfrm>
          <a:prstGeom prst="rect">
            <a:avLst/>
          </a:prstGeom>
        </p:spPr>
        <p:txBody>
          <a:bodyPr lIns="0" tIns="0" rIns="0" bIns="0" rtlCol="0" anchor="t">
            <a:spAutoFit/>
          </a:bodyPr>
          <a:lstStyle/>
          <a:p>
            <a:pPr marL="539749" lvl="1" indent="-269875" algn="l">
              <a:lnSpc>
                <a:spcPts val="3499"/>
              </a:lnSpc>
              <a:spcBef>
                <a:spcPct val="0"/>
              </a:spcBef>
              <a:buFont typeface="Arial"/>
              <a:buChar char="•"/>
            </a:pPr>
            <a:r>
              <a:rPr lang="en-US" sz="2499">
                <a:solidFill>
                  <a:srgbClr val="69A9B2"/>
                </a:solidFill>
                <a:latin typeface="Gotham"/>
              </a:rPr>
              <a:t>Employm</a:t>
            </a:r>
            <a:r>
              <a:rPr lang="en-US" sz="2499" u="none" strike="noStrike">
                <a:solidFill>
                  <a:srgbClr val="69A9B2"/>
                </a:solidFill>
                <a:latin typeface="Gotham"/>
              </a:rPr>
              <a:t>ent through JobLink / Strong Staffing</a:t>
            </a:r>
          </a:p>
          <a:p>
            <a:pPr marL="539749" lvl="1" indent="-269875" algn="l">
              <a:lnSpc>
                <a:spcPts val="3499"/>
              </a:lnSpc>
              <a:spcBef>
                <a:spcPct val="0"/>
              </a:spcBef>
              <a:buFont typeface="Arial"/>
              <a:buChar char="•"/>
            </a:pPr>
            <a:r>
              <a:rPr lang="en-US" sz="2499" u="none" strike="noStrike">
                <a:solidFill>
                  <a:srgbClr val="69A9B2"/>
                </a:solidFill>
                <a:latin typeface="Gotham"/>
              </a:rPr>
              <a:t>Codes: 6004, 6005, 6006, 6007, &amp; 6106</a:t>
            </a:r>
          </a:p>
          <a:p>
            <a:pPr marL="539749" lvl="1" indent="-269875" algn="l">
              <a:lnSpc>
                <a:spcPts val="3499"/>
              </a:lnSpc>
              <a:spcBef>
                <a:spcPct val="0"/>
              </a:spcBef>
              <a:buFont typeface="Arial"/>
              <a:buChar char="•"/>
            </a:pPr>
            <a:r>
              <a:rPr lang="en-US" sz="2499" u="none" strike="noStrike">
                <a:solidFill>
                  <a:srgbClr val="69A9B2"/>
                </a:solidFill>
                <a:latin typeface="Gotham"/>
              </a:rPr>
              <a:t>Examples: dining services assistant, exam proctor, or tour guide</a:t>
            </a:r>
          </a:p>
        </p:txBody>
      </p:sp>
      <p:sp>
        <p:nvSpPr>
          <p:cNvPr id="11" name="TextBox 11"/>
          <p:cNvSpPr txBox="1"/>
          <p:nvPr/>
        </p:nvSpPr>
        <p:spPr>
          <a:xfrm>
            <a:off x="7787450" y="962025"/>
            <a:ext cx="8508941" cy="669925"/>
          </a:xfrm>
          <a:prstGeom prst="rect">
            <a:avLst/>
          </a:prstGeom>
        </p:spPr>
        <p:txBody>
          <a:bodyPr lIns="0" tIns="0" rIns="0" bIns="0" rtlCol="0" anchor="t">
            <a:spAutoFit/>
          </a:bodyPr>
          <a:lstStyle/>
          <a:p>
            <a:pPr marL="0" lvl="0" indent="0" algn="ctr">
              <a:lnSpc>
                <a:spcPts val="5599"/>
              </a:lnSpc>
              <a:spcBef>
                <a:spcPct val="0"/>
              </a:spcBef>
            </a:pPr>
            <a:r>
              <a:rPr lang="en-US" sz="3999">
                <a:solidFill>
                  <a:srgbClr val="69A9B2"/>
                </a:solidFill>
                <a:latin typeface="Saira Ultra-Bold"/>
              </a:rPr>
              <a:t>Not all positions are employment</a:t>
            </a:r>
          </a:p>
        </p:txBody>
      </p:sp>
      <p:sp>
        <p:nvSpPr>
          <p:cNvPr id="12" name="TextBox 12"/>
          <p:cNvSpPr txBox="1"/>
          <p:nvPr/>
        </p:nvSpPr>
        <p:spPr>
          <a:xfrm>
            <a:off x="12732815" y="5998200"/>
            <a:ext cx="5462117" cy="3937000"/>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69A9B2"/>
                </a:solidFill>
                <a:latin typeface="Gotham"/>
              </a:rPr>
              <a:t>Positions that are typically associated with acceptance to UR</a:t>
            </a:r>
          </a:p>
          <a:p>
            <a:pPr marL="539749" lvl="1" indent="-269875" algn="l">
              <a:lnSpc>
                <a:spcPts val="3499"/>
              </a:lnSpc>
              <a:buFont typeface="Arial"/>
              <a:buChar char="•"/>
            </a:pPr>
            <a:r>
              <a:rPr lang="en-US" sz="2499">
                <a:solidFill>
                  <a:srgbClr val="69A9B2"/>
                </a:solidFill>
                <a:latin typeface="Gotham"/>
              </a:rPr>
              <a:t>Codes: 6000, 6001, 6002, 6003, 6100, 6101, 6102, &amp; 6103</a:t>
            </a:r>
          </a:p>
          <a:p>
            <a:pPr marL="539749" lvl="1" indent="-269875" algn="l">
              <a:lnSpc>
                <a:spcPts val="3499"/>
              </a:lnSpc>
              <a:spcBef>
                <a:spcPct val="0"/>
              </a:spcBef>
              <a:buFont typeface="Arial"/>
              <a:buChar char="•"/>
            </a:pPr>
            <a:r>
              <a:rPr lang="en-US" sz="2499">
                <a:solidFill>
                  <a:srgbClr val="69A9B2"/>
                </a:solidFill>
                <a:latin typeface="Gotham"/>
              </a:rPr>
              <a:t>Examples: teaching assistantship, graduate assistantship, or stipend based position</a:t>
            </a:r>
          </a:p>
        </p:txBody>
      </p:sp>
      <p:sp>
        <p:nvSpPr>
          <p:cNvPr id="13" name="TextBox 13"/>
          <p:cNvSpPr txBox="1"/>
          <p:nvPr/>
        </p:nvSpPr>
        <p:spPr>
          <a:xfrm>
            <a:off x="13482013" y="4964365"/>
            <a:ext cx="3963722" cy="869950"/>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69A9B2"/>
                </a:solidFill>
                <a:latin typeface="Gotham Bold"/>
              </a:rPr>
              <a:t>Non-Service Positions (Eligible for ITIN)</a:t>
            </a:r>
          </a:p>
        </p:txBody>
      </p:sp>
      <p:sp>
        <p:nvSpPr>
          <p:cNvPr id="14" name="TextBox 14"/>
          <p:cNvSpPr txBox="1"/>
          <p:nvPr/>
        </p:nvSpPr>
        <p:spPr>
          <a:xfrm>
            <a:off x="0" y="4267825"/>
            <a:ext cx="5618735" cy="4791075"/>
          </a:xfrm>
          <a:prstGeom prst="rect">
            <a:avLst/>
          </a:prstGeom>
        </p:spPr>
        <p:txBody>
          <a:bodyPr lIns="0" tIns="0" rIns="0" bIns="0" rtlCol="0" anchor="t">
            <a:spAutoFit/>
          </a:bodyPr>
          <a:lstStyle/>
          <a:p>
            <a:pPr marL="647702" lvl="1" indent="-323851" algn="l">
              <a:lnSpc>
                <a:spcPts val="4200"/>
              </a:lnSpc>
              <a:buFont typeface="Arial"/>
              <a:buChar char="•"/>
            </a:pPr>
            <a:r>
              <a:rPr lang="en-US" sz="3000">
                <a:solidFill>
                  <a:srgbClr val="FFFFFF"/>
                </a:solidFill>
                <a:latin typeface="Gotham"/>
              </a:rPr>
              <a:t>Students are permitted to work </a:t>
            </a:r>
            <a:r>
              <a:rPr lang="en-US" sz="3000" u="sng">
                <a:solidFill>
                  <a:srgbClr val="FFFFFF"/>
                </a:solidFill>
                <a:latin typeface="Gotham Bold"/>
              </a:rPr>
              <a:t>no more</a:t>
            </a:r>
            <a:r>
              <a:rPr lang="en-US" sz="3000">
                <a:solidFill>
                  <a:srgbClr val="FFFFFF"/>
                </a:solidFill>
                <a:latin typeface="Gotham"/>
              </a:rPr>
              <a:t> than 20 hours per week during the academic semester</a:t>
            </a:r>
          </a:p>
          <a:p>
            <a:pPr algn="l">
              <a:lnSpc>
                <a:spcPts val="4200"/>
              </a:lnSpc>
            </a:pPr>
            <a:endParaRPr lang="en-US" sz="3000">
              <a:solidFill>
                <a:srgbClr val="FFFFFF"/>
              </a:solidFill>
              <a:latin typeface="Gotham"/>
            </a:endParaRPr>
          </a:p>
          <a:p>
            <a:pPr marL="647702" lvl="1" indent="-323851" algn="l">
              <a:lnSpc>
                <a:spcPts val="4200"/>
              </a:lnSpc>
              <a:buFont typeface="Arial"/>
              <a:buChar char="•"/>
            </a:pPr>
            <a:r>
              <a:rPr lang="en-US" sz="3000">
                <a:solidFill>
                  <a:srgbClr val="FFFFFF"/>
                </a:solidFill>
                <a:latin typeface="Gotham"/>
              </a:rPr>
              <a:t>Students are permitted to work over 20 hours per week during official school breaks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rot="-5400000">
            <a:off x="7373932" y="-1230720"/>
            <a:ext cx="3957397" cy="19078043"/>
          </a:xfrm>
          <a:prstGeom prst="rect">
            <a:avLst/>
          </a:prstGeom>
          <a:solidFill>
            <a:srgbClr val="69A9B2"/>
          </a:solidFill>
        </p:spPr>
        <p:txBody>
          <a:bodyPr/>
          <a:lstStyle/>
          <a:p>
            <a:endParaRPr lang="en-US"/>
          </a:p>
        </p:txBody>
      </p:sp>
      <p:sp>
        <p:nvSpPr>
          <p:cNvPr id="3" name="TextBox 3"/>
          <p:cNvSpPr txBox="1"/>
          <p:nvPr/>
        </p:nvSpPr>
        <p:spPr>
          <a:xfrm>
            <a:off x="1028700" y="66675"/>
            <a:ext cx="9680652" cy="2295525"/>
          </a:xfrm>
          <a:prstGeom prst="rect">
            <a:avLst/>
          </a:prstGeom>
        </p:spPr>
        <p:txBody>
          <a:bodyPr lIns="0" tIns="0" rIns="0" bIns="0" rtlCol="0" anchor="t">
            <a:spAutoFit/>
          </a:bodyPr>
          <a:lstStyle/>
          <a:p>
            <a:pPr algn="l">
              <a:lnSpc>
                <a:spcPts val="6000"/>
              </a:lnSpc>
            </a:pPr>
            <a:r>
              <a:rPr lang="en-US" sz="5000" spc="150">
                <a:solidFill>
                  <a:srgbClr val="000000"/>
                </a:solidFill>
                <a:latin typeface="Saira Bold"/>
              </a:rPr>
              <a:t>STEP 2: OBTAIN EMPLOYMENT DOCUMENTS - F-1 ON-CAMPUS</a:t>
            </a:r>
          </a:p>
        </p:txBody>
      </p:sp>
      <p:grpSp>
        <p:nvGrpSpPr>
          <p:cNvPr id="4" name="Group 4"/>
          <p:cNvGrpSpPr/>
          <p:nvPr/>
        </p:nvGrpSpPr>
        <p:grpSpPr>
          <a:xfrm rot="-5400000">
            <a:off x="8293086" y="-3569020"/>
            <a:ext cx="1701827" cy="18288000"/>
            <a:chOff x="0" y="0"/>
            <a:chExt cx="448218" cy="4816593"/>
          </a:xfrm>
        </p:grpSpPr>
        <p:sp>
          <p:nvSpPr>
            <p:cNvPr id="5" name="Freeform 5"/>
            <p:cNvSpPr/>
            <p:nvPr/>
          </p:nvSpPr>
          <p:spPr>
            <a:xfrm>
              <a:off x="0" y="0"/>
              <a:ext cx="448218" cy="4816592"/>
            </a:xfrm>
            <a:custGeom>
              <a:avLst/>
              <a:gdLst/>
              <a:ahLst/>
              <a:cxnLst/>
              <a:rect l="l" t="t" r="r" b="b"/>
              <a:pathLst>
                <a:path w="448218" h="4816592">
                  <a:moveTo>
                    <a:pt x="0" y="0"/>
                  </a:moveTo>
                  <a:lnTo>
                    <a:pt x="448218" y="0"/>
                  </a:lnTo>
                  <a:lnTo>
                    <a:pt x="448218" y="4816592"/>
                  </a:lnTo>
                  <a:lnTo>
                    <a:pt x="0" y="4816592"/>
                  </a:lnTo>
                  <a:close/>
                </a:path>
              </a:pathLst>
            </a:custGeom>
            <a:gradFill rotWithShape="1">
              <a:gsLst>
                <a:gs pos="0">
                  <a:srgbClr val="69A9B2">
                    <a:alpha val="100000"/>
                  </a:srgbClr>
                </a:gs>
                <a:gs pos="100000">
                  <a:srgbClr val="F6F6F6">
                    <a:alpha val="100000"/>
                  </a:srgbClr>
                </a:gs>
              </a:gsLst>
              <a:lin ang="0"/>
            </a:gradFill>
          </p:spPr>
          <p:txBody>
            <a:bodyPr/>
            <a:lstStyle/>
            <a:p>
              <a:endParaRPr lang="en-US"/>
            </a:p>
          </p:txBody>
        </p:sp>
        <p:sp>
          <p:nvSpPr>
            <p:cNvPr id="6" name="TextBox 6"/>
            <p:cNvSpPr txBox="1"/>
            <p:nvPr/>
          </p:nvSpPr>
          <p:spPr>
            <a:xfrm>
              <a:off x="0" y="-47625"/>
              <a:ext cx="448218" cy="4864218"/>
            </a:xfrm>
            <a:prstGeom prst="rect">
              <a:avLst/>
            </a:prstGeom>
          </p:spPr>
          <p:txBody>
            <a:bodyPr lIns="50800" tIns="50800" rIns="50800" bIns="50800" rtlCol="0" anchor="ctr"/>
            <a:lstStyle/>
            <a:p>
              <a:pPr algn="ctr">
                <a:lnSpc>
                  <a:spcPts val="2800"/>
                </a:lnSpc>
              </a:pPr>
              <a:endParaRPr/>
            </a:p>
          </p:txBody>
        </p:sp>
      </p:grpSp>
      <p:sp>
        <p:nvSpPr>
          <p:cNvPr id="7" name="TextBox 7"/>
          <p:cNvSpPr txBox="1"/>
          <p:nvPr/>
        </p:nvSpPr>
        <p:spPr>
          <a:xfrm>
            <a:off x="1028700" y="2295525"/>
            <a:ext cx="9946524" cy="7991475"/>
          </a:xfrm>
          <a:prstGeom prst="rect">
            <a:avLst/>
          </a:prstGeom>
        </p:spPr>
        <p:txBody>
          <a:bodyPr lIns="0" tIns="0" rIns="0" bIns="0" rtlCol="0" anchor="t">
            <a:spAutoFit/>
          </a:bodyPr>
          <a:lstStyle/>
          <a:p>
            <a:pPr algn="l">
              <a:lnSpc>
                <a:spcPts val="4200"/>
              </a:lnSpc>
            </a:pPr>
            <a:r>
              <a:rPr lang="en-US" sz="3000" spc="30">
                <a:solidFill>
                  <a:srgbClr val="000000"/>
                </a:solidFill>
                <a:latin typeface="Gotham"/>
              </a:rPr>
              <a:t>After hiring, your new employer will complete a Verification of F-1 Student’s On-Campus Employment Letter.</a:t>
            </a:r>
          </a:p>
          <a:p>
            <a:pPr algn="l">
              <a:lnSpc>
                <a:spcPts val="4200"/>
              </a:lnSpc>
            </a:pPr>
            <a:endParaRPr lang="en-US" sz="3000" spc="30">
              <a:solidFill>
                <a:srgbClr val="000000"/>
              </a:solidFill>
              <a:latin typeface="Gotham"/>
            </a:endParaRPr>
          </a:p>
          <a:p>
            <a:pPr marL="647700" lvl="1" indent="-323850" algn="l">
              <a:lnSpc>
                <a:spcPts val="4200"/>
              </a:lnSpc>
              <a:buFont typeface="Arial"/>
              <a:buChar char="•"/>
            </a:pPr>
            <a:r>
              <a:rPr lang="en-US" sz="3000">
                <a:solidFill>
                  <a:srgbClr val="000000"/>
                </a:solidFill>
                <a:latin typeface="Gotham"/>
              </a:rPr>
              <a:t>Your name must match your passport / I-20 (no nicknames / preferred names)</a:t>
            </a:r>
          </a:p>
          <a:p>
            <a:pPr marL="647700" lvl="1" indent="-323850" algn="l">
              <a:lnSpc>
                <a:spcPts val="4200"/>
              </a:lnSpc>
              <a:buFont typeface="Arial"/>
              <a:buChar char="•"/>
            </a:pPr>
            <a:r>
              <a:rPr lang="en-US" sz="3000">
                <a:solidFill>
                  <a:srgbClr val="000000"/>
                </a:solidFill>
                <a:latin typeface="Gotham"/>
              </a:rPr>
              <a:t>The letter must be printed on department letterhead</a:t>
            </a:r>
          </a:p>
          <a:p>
            <a:pPr marL="647700" lvl="1" indent="-323850" algn="l">
              <a:lnSpc>
                <a:spcPts val="4200"/>
              </a:lnSpc>
              <a:buFont typeface="Arial"/>
              <a:buChar char="•"/>
            </a:pPr>
            <a:r>
              <a:rPr lang="en-US" sz="3000">
                <a:solidFill>
                  <a:srgbClr val="000000"/>
                </a:solidFill>
                <a:latin typeface="Gotham"/>
              </a:rPr>
              <a:t>Your employer must sign the letter in ink (no digital signatures / scans)</a:t>
            </a:r>
          </a:p>
          <a:p>
            <a:pPr marL="647700" lvl="1" indent="-323850" algn="l">
              <a:lnSpc>
                <a:spcPts val="4200"/>
              </a:lnSpc>
              <a:buFont typeface="Arial"/>
              <a:buChar char="•"/>
            </a:pPr>
            <a:r>
              <a:rPr lang="en-US" sz="3000">
                <a:solidFill>
                  <a:srgbClr val="000000"/>
                </a:solidFill>
                <a:latin typeface="Gotham"/>
              </a:rPr>
              <a:t>Mail the original letter to the ISO--Box 270446</a:t>
            </a:r>
          </a:p>
          <a:p>
            <a:pPr algn="l">
              <a:lnSpc>
                <a:spcPts val="4200"/>
              </a:lnSpc>
            </a:pPr>
            <a:endParaRPr lang="en-US" sz="3000">
              <a:solidFill>
                <a:srgbClr val="000000"/>
              </a:solidFill>
              <a:latin typeface="Gotham"/>
            </a:endParaRPr>
          </a:p>
          <a:p>
            <a:pPr algn="l">
              <a:lnSpc>
                <a:spcPts val="4200"/>
              </a:lnSpc>
            </a:pPr>
            <a:r>
              <a:rPr lang="en-US" sz="3000">
                <a:solidFill>
                  <a:srgbClr val="000000"/>
                </a:solidFill>
                <a:latin typeface="Gotham Bold"/>
              </a:rPr>
              <a:t>ISO will certify the letter and email you when it is ready to be collected from our office in College Town.</a:t>
            </a:r>
          </a:p>
        </p:txBody>
      </p:sp>
      <p:sp>
        <p:nvSpPr>
          <p:cNvPr id="8" name="Freeform 8"/>
          <p:cNvSpPr/>
          <p:nvPr/>
        </p:nvSpPr>
        <p:spPr>
          <a:xfrm>
            <a:off x="10975224" y="1403070"/>
            <a:ext cx="7346664" cy="8883930"/>
          </a:xfrm>
          <a:custGeom>
            <a:avLst/>
            <a:gdLst/>
            <a:ahLst/>
            <a:cxnLst/>
            <a:rect l="l" t="t" r="r" b="b"/>
            <a:pathLst>
              <a:path w="7346664" h="8883930">
                <a:moveTo>
                  <a:pt x="0" y="0"/>
                </a:moveTo>
                <a:lnTo>
                  <a:pt x="7346664" y="0"/>
                </a:lnTo>
                <a:lnTo>
                  <a:pt x="7346664" y="8883930"/>
                </a:lnTo>
                <a:lnTo>
                  <a:pt x="0" y="8883930"/>
                </a:lnTo>
                <a:lnTo>
                  <a:pt x="0" y="0"/>
                </a:lnTo>
                <a:close/>
              </a:path>
            </a:pathLst>
          </a:custGeom>
          <a:blipFill>
            <a:blip r:embed="rId2"/>
            <a:stretch>
              <a:fillRect l="-334" r="-2663" b="-10008"/>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rot="5400000">
            <a:off x="7430041" y="-1230720"/>
            <a:ext cx="3957397" cy="19078043"/>
          </a:xfrm>
          <a:prstGeom prst="rect">
            <a:avLst/>
          </a:prstGeom>
          <a:solidFill>
            <a:srgbClr val="69A9B2"/>
          </a:solidFill>
        </p:spPr>
        <p:txBody>
          <a:bodyPr/>
          <a:lstStyle/>
          <a:p>
            <a:endParaRPr lang="en-US"/>
          </a:p>
        </p:txBody>
      </p:sp>
      <p:grpSp>
        <p:nvGrpSpPr>
          <p:cNvPr id="3" name="Group 3"/>
          <p:cNvGrpSpPr/>
          <p:nvPr/>
        </p:nvGrpSpPr>
        <p:grpSpPr>
          <a:xfrm rot="-5400000">
            <a:off x="8275796" y="-3499905"/>
            <a:ext cx="1701827" cy="18288000"/>
            <a:chOff x="0" y="0"/>
            <a:chExt cx="448218" cy="4816593"/>
          </a:xfrm>
        </p:grpSpPr>
        <p:sp>
          <p:nvSpPr>
            <p:cNvPr id="4" name="Freeform 4"/>
            <p:cNvSpPr/>
            <p:nvPr/>
          </p:nvSpPr>
          <p:spPr>
            <a:xfrm>
              <a:off x="0" y="0"/>
              <a:ext cx="448218" cy="4816592"/>
            </a:xfrm>
            <a:custGeom>
              <a:avLst/>
              <a:gdLst/>
              <a:ahLst/>
              <a:cxnLst/>
              <a:rect l="l" t="t" r="r" b="b"/>
              <a:pathLst>
                <a:path w="448218" h="4816592">
                  <a:moveTo>
                    <a:pt x="0" y="0"/>
                  </a:moveTo>
                  <a:lnTo>
                    <a:pt x="448218" y="0"/>
                  </a:lnTo>
                  <a:lnTo>
                    <a:pt x="448218" y="4816592"/>
                  </a:lnTo>
                  <a:lnTo>
                    <a:pt x="0" y="4816592"/>
                  </a:lnTo>
                  <a:close/>
                </a:path>
              </a:pathLst>
            </a:custGeom>
            <a:gradFill rotWithShape="1">
              <a:gsLst>
                <a:gs pos="0">
                  <a:srgbClr val="69A9B2">
                    <a:alpha val="100000"/>
                  </a:srgbClr>
                </a:gs>
                <a:gs pos="100000">
                  <a:srgbClr val="F6F6F6">
                    <a:alpha val="100000"/>
                  </a:srgbClr>
                </a:gs>
              </a:gsLst>
              <a:lin ang="0"/>
            </a:gradFill>
          </p:spPr>
          <p:txBody>
            <a:bodyPr/>
            <a:lstStyle/>
            <a:p>
              <a:endParaRPr lang="en-US"/>
            </a:p>
          </p:txBody>
        </p:sp>
        <p:sp>
          <p:nvSpPr>
            <p:cNvPr id="5" name="TextBox 5"/>
            <p:cNvSpPr txBox="1"/>
            <p:nvPr/>
          </p:nvSpPr>
          <p:spPr>
            <a:xfrm>
              <a:off x="0" y="-47625"/>
              <a:ext cx="448218" cy="4864218"/>
            </a:xfrm>
            <a:prstGeom prst="rect">
              <a:avLst/>
            </a:prstGeom>
          </p:spPr>
          <p:txBody>
            <a:bodyPr lIns="50800" tIns="50800" rIns="50800" bIns="50800" rtlCol="0" anchor="ctr"/>
            <a:lstStyle/>
            <a:p>
              <a:pPr algn="ctr">
                <a:lnSpc>
                  <a:spcPts val="2800"/>
                </a:lnSpc>
              </a:pPr>
              <a:endParaRPr/>
            </a:p>
          </p:txBody>
        </p:sp>
      </p:grpSp>
      <p:sp>
        <p:nvSpPr>
          <p:cNvPr id="6" name="Freeform 6"/>
          <p:cNvSpPr/>
          <p:nvPr/>
        </p:nvSpPr>
        <p:spPr>
          <a:xfrm>
            <a:off x="11171702" y="1081565"/>
            <a:ext cx="7099008" cy="9205435"/>
          </a:xfrm>
          <a:custGeom>
            <a:avLst/>
            <a:gdLst/>
            <a:ahLst/>
            <a:cxnLst/>
            <a:rect l="l" t="t" r="r" b="b"/>
            <a:pathLst>
              <a:path w="7099008" h="9205435">
                <a:moveTo>
                  <a:pt x="0" y="0"/>
                </a:moveTo>
                <a:lnTo>
                  <a:pt x="7099008" y="0"/>
                </a:lnTo>
                <a:lnTo>
                  <a:pt x="7099008" y="9205435"/>
                </a:lnTo>
                <a:lnTo>
                  <a:pt x="0" y="9205435"/>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1028700" y="110034"/>
            <a:ext cx="9500722" cy="2295525"/>
          </a:xfrm>
          <a:prstGeom prst="rect">
            <a:avLst/>
          </a:prstGeom>
        </p:spPr>
        <p:txBody>
          <a:bodyPr lIns="0" tIns="0" rIns="0" bIns="0" rtlCol="0" anchor="t">
            <a:spAutoFit/>
          </a:bodyPr>
          <a:lstStyle/>
          <a:p>
            <a:pPr algn="l">
              <a:lnSpc>
                <a:spcPts val="6000"/>
              </a:lnSpc>
            </a:pPr>
            <a:r>
              <a:rPr lang="en-US" sz="5000" spc="150">
                <a:solidFill>
                  <a:srgbClr val="000000"/>
                </a:solidFill>
                <a:latin typeface="Saira Bold"/>
              </a:rPr>
              <a:t>STEP 2: OBTAIN EMPLOYMENT DOCUMENTS - J-1 ON-CAMPUS</a:t>
            </a:r>
          </a:p>
        </p:txBody>
      </p:sp>
      <p:sp>
        <p:nvSpPr>
          <p:cNvPr id="8" name="TextBox 8"/>
          <p:cNvSpPr txBox="1"/>
          <p:nvPr/>
        </p:nvSpPr>
        <p:spPr>
          <a:xfrm>
            <a:off x="1028700" y="2732634"/>
            <a:ext cx="9500722" cy="7458075"/>
          </a:xfrm>
          <a:prstGeom prst="rect">
            <a:avLst/>
          </a:prstGeom>
        </p:spPr>
        <p:txBody>
          <a:bodyPr lIns="0" tIns="0" rIns="0" bIns="0" rtlCol="0" anchor="t">
            <a:spAutoFit/>
          </a:bodyPr>
          <a:lstStyle/>
          <a:p>
            <a:pPr algn="l">
              <a:lnSpc>
                <a:spcPts val="4200"/>
              </a:lnSpc>
            </a:pPr>
            <a:r>
              <a:rPr lang="en-US" sz="3000" spc="30">
                <a:solidFill>
                  <a:srgbClr val="000000"/>
                </a:solidFill>
                <a:latin typeface="Gotham"/>
              </a:rPr>
              <a:t>Specific permission is required for J-1 students who want to engage in on-campus employment.</a:t>
            </a:r>
          </a:p>
          <a:p>
            <a:pPr algn="l">
              <a:lnSpc>
                <a:spcPts val="4200"/>
              </a:lnSpc>
            </a:pPr>
            <a:endParaRPr lang="en-US" sz="3000" spc="30">
              <a:solidFill>
                <a:srgbClr val="000000"/>
              </a:solidFill>
              <a:latin typeface="Gotham"/>
            </a:endParaRPr>
          </a:p>
          <a:p>
            <a:pPr algn="l">
              <a:lnSpc>
                <a:spcPts val="4200"/>
              </a:lnSpc>
            </a:pPr>
            <a:r>
              <a:rPr lang="en-US" sz="3000">
                <a:solidFill>
                  <a:srgbClr val="000000"/>
                </a:solidFill>
                <a:latin typeface="Gotham"/>
              </a:rPr>
              <a:t>Your program sponsor must update your SEVIS record to authorize the employment before you start working. If you are sponsored by the University of Rochester, please use the </a:t>
            </a:r>
            <a:r>
              <a:rPr lang="en-US" sz="3000" u="sng">
                <a:solidFill>
                  <a:srgbClr val="000000"/>
                </a:solidFill>
                <a:latin typeface="Gotham"/>
                <a:hlinkClick r:id="rId3" tooltip="https://www.iso.rochester.edu/assets/pdf/Employment/J1OnCampus.pdf"/>
              </a:rPr>
              <a:t>J-1 On-Campus Employment Authorization form</a:t>
            </a:r>
            <a:r>
              <a:rPr lang="en-US" sz="3000">
                <a:solidFill>
                  <a:srgbClr val="000000"/>
                </a:solidFill>
                <a:latin typeface="Gotham"/>
              </a:rPr>
              <a:t> to provide your employment details to the ISO for approval.</a:t>
            </a:r>
          </a:p>
          <a:p>
            <a:pPr algn="l">
              <a:lnSpc>
                <a:spcPts val="4200"/>
              </a:lnSpc>
            </a:pPr>
            <a:endParaRPr lang="en-US" sz="3000">
              <a:solidFill>
                <a:srgbClr val="000000"/>
              </a:solidFill>
              <a:latin typeface="Gotham"/>
            </a:endParaRPr>
          </a:p>
          <a:p>
            <a:pPr algn="l">
              <a:lnSpc>
                <a:spcPts val="4200"/>
              </a:lnSpc>
            </a:pPr>
            <a:r>
              <a:rPr lang="en-US" sz="3000">
                <a:solidFill>
                  <a:srgbClr val="000000"/>
                </a:solidFill>
                <a:latin typeface="Gotham Bold"/>
              </a:rPr>
              <a:t>Once the employment has been authorized, you can contact tax@iso.rochester.edu to request a letter for SSA.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rot="-5400000">
            <a:off x="7373932" y="-1230720"/>
            <a:ext cx="3957397" cy="19078043"/>
          </a:xfrm>
          <a:prstGeom prst="rect">
            <a:avLst/>
          </a:prstGeom>
          <a:solidFill>
            <a:srgbClr val="69A9B2"/>
          </a:solidFill>
        </p:spPr>
        <p:txBody>
          <a:bodyPr/>
          <a:lstStyle/>
          <a:p>
            <a:endParaRPr lang="en-US"/>
          </a:p>
        </p:txBody>
      </p:sp>
      <p:grpSp>
        <p:nvGrpSpPr>
          <p:cNvPr id="3" name="Group 3"/>
          <p:cNvGrpSpPr/>
          <p:nvPr/>
        </p:nvGrpSpPr>
        <p:grpSpPr>
          <a:xfrm rot="-5400000">
            <a:off x="8293086" y="-3569020"/>
            <a:ext cx="1701827" cy="18288000"/>
            <a:chOff x="0" y="0"/>
            <a:chExt cx="448218" cy="4816593"/>
          </a:xfrm>
        </p:grpSpPr>
        <p:sp>
          <p:nvSpPr>
            <p:cNvPr id="4" name="Freeform 4"/>
            <p:cNvSpPr/>
            <p:nvPr/>
          </p:nvSpPr>
          <p:spPr>
            <a:xfrm>
              <a:off x="0" y="0"/>
              <a:ext cx="448218" cy="4816592"/>
            </a:xfrm>
            <a:custGeom>
              <a:avLst/>
              <a:gdLst/>
              <a:ahLst/>
              <a:cxnLst/>
              <a:rect l="l" t="t" r="r" b="b"/>
              <a:pathLst>
                <a:path w="448218" h="4816592">
                  <a:moveTo>
                    <a:pt x="0" y="0"/>
                  </a:moveTo>
                  <a:lnTo>
                    <a:pt x="448218" y="0"/>
                  </a:lnTo>
                  <a:lnTo>
                    <a:pt x="448218" y="4816592"/>
                  </a:lnTo>
                  <a:lnTo>
                    <a:pt x="0" y="4816592"/>
                  </a:lnTo>
                  <a:close/>
                </a:path>
              </a:pathLst>
            </a:custGeom>
            <a:gradFill rotWithShape="1">
              <a:gsLst>
                <a:gs pos="0">
                  <a:srgbClr val="69A9B2">
                    <a:alpha val="100000"/>
                  </a:srgbClr>
                </a:gs>
                <a:gs pos="100000">
                  <a:srgbClr val="F6F6F6">
                    <a:alpha val="100000"/>
                  </a:srgbClr>
                </a:gs>
              </a:gsLst>
              <a:lin ang="0"/>
            </a:gradFill>
          </p:spPr>
          <p:txBody>
            <a:bodyPr/>
            <a:lstStyle/>
            <a:p>
              <a:endParaRPr lang="en-US"/>
            </a:p>
          </p:txBody>
        </p:sp>
        <p:sp>
          <p:nvSpPr>
            <p:cNvPr id="5" name="TextBox 5"/>
            <p:cNvSpPr txBox="1"/>
            <p:nvPr/>
          </p:nvSpPr>
          <p:spPr>
            <a:xfrm>
              <a:off x="0" y="-47625"/>
              <a:ext cx="448218" cy="4864218"/>
            </a:xfrm>
            <a:prstGeom prst="rect">
              <a:avLst/>
            </a:prstGeom>
          </p:spPr>
          <p:txBody>
            <a:bodyPr lIns="50800" tIns="50800" rIns="50800" bIns="50800" rtlCol="0" anchor="ctr"/>
            <a:lstStyle/>
            <a:p>
              <a:pPr algn="ctr">
                <a:lnSpc>
                  <a:spcPts val="2800"/>
                </a:lnSpc>
              </a:pPr>
              <a:endParaRPr/>
            </a:p>
          </p:txBody>
        </p:sp>
      </p:grpSp>
      <p:sp>
        <p:nvSpPr>
          <p:cNvPr id="6" name="Freeform 6"/>
          <p:cNvSpPr/>
          <p:nvPr/>
        </p:nvSpPr>
        <p:spPr>
          <a:xfrm>
            <a:off x="11870281" y="1971230"/>
            <a:ext cx="6417719" cy="8315770"/>
          </a:xfrm>
          <a:custGeom>
            <a:avLst/>
            <a:gdLst/>
            <a:ahLst/>
            <a:cxnLst/>
            <a:rect l="l" t="t" r="r" b="b"/>
            <a:pathLst>
              <a:path w="6417719" h="8315770">
                <a:moveTo>
                  <a:pt x="0" y="0"/>
                </a:moveTo>
                <a:lnTo>
                  <a:pt x="6417719" y="0"/>
                </a:lnTo>
                <a:lnTo>
                  <a:pt x="6417719" y="8315770"/>
                </a:lnTo>
                <a:lnTo>
                  <a:pt x="0" y="8315770"/>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1028700" y="157351"/>
            <a:ext cx="9500722" cy="2295525"/>
          </a:xfrm>
          <a:prstGeom prst="rect">
            <a:avLst/>
          </a:prstGeom>
        </p:spPr>
        <p:txBody>
          <a:bodyPr lIns="0" tIns="0" rIns="0" bIns="0" rtlCol="0" anchor="t">
            <a:spAutoFit/>
          </a:bodyPr>
          <a:lstStyle/>
          <a:p>
            <a:pPr algn="l">
              <a:lnSpc>
                <a:spcPts val="6000"/>
              </a:lnSpc>
            </a:pPr>
            <a:r>
              <a:rPr lang="en-US" sz="5000" spc="150">
                <a:solidFill>
                  <a:srgbClr val="000000"/>
                </a:solidFill>
                <a:latin typeface="Saira Bold"/>
              </a:rPr>
              <a:t>STEP 2: OBTAIN EMPLOYMENT DOCUMENTS - F-1 ON/OFF EMPLOYMENT</a:t>
            </a:r>
          </a:p>
        </p:txBody>
      </p:sp>
      <p:sp>
        <p:nvSpPr>
          <p:cNvPr id="8" name="TextBox 8"/>
          <p:cNvSpPr txBox="1"/>
          <p:nvPr/>
        </p:nvSpPr>
        <p:spPr>
          <a:xfrm>
            <a:off x="1028700" y="2612705"/>
            <a:ext cx="9500722" cy="5857875"/>
          </a:xfrm>
          <a:prstGeom prst="rect">
            <a:avLst/>
          </a:prstGeom>
        </p:spPr>
        <p:txBody>
          <a:bodyPr lIns="0" tIns="0" rIns="0" bIns="0" rtlCol="0" anchor="t">
            <a:spAutoFit/>
          </a:bodyPr>
          <a:lstStyle/>
          <a:p>
            <a:pPr algn="l">
              <a:lnSpc>
                <a:spcPts val="4200"/>
              </a:lnSpc>
            </a:pPr>
            <a:r>
              <a:rPr lang="en-US" sz="3000" spc="30">
                <a:solidFill>
                  <a:srgbClr val="000000"/>
                </a:solidFill>
                <a:latin typeface="Gotham"/>
              </a:rPr>
              <a:t>After hiring, you must work with your Academic Advisor to complete an </a:t>
            </a:r>
            <a:r>
              <a:rPr lang="en-US" sz="3000" u="sng" spc="30">
                <a:solidFill>
                  <a:srgbClr val="000000"/>
                </a:solidFill>
                <a:latin typeface="Gotham"/>
                <a:hlinkClick r:id="rId3" tooltip="https://www.iso.rochester.edu/assets/pdf/Employment/F1OnOffAuthorization.pdf"/>
              </a:rPr>
              <a:t>On-Campus Employment at an Off-Campus Location Authorization Form</a:t>
            </a:r>
            <a:r>
              <a:rPr lang="en-US" sz="3000" spc="30">
                <a:solidFill>
                  <a:srgbClr val="000000"/>
                </a:solidFill>
                <a:latin typeface="Gotham"/>
              </a:rPr>
              <a:t>.</a:t>
            </a:r>
          </a:p>
          <a:p>
            <a:pPr algn="l">
              <a:lnSpc>
                <a:spcPts val="4200"/>
              </a:lnSpc>
            </a:pPr>
            <a:endParaRPr lang="en-US" sz="3000" spc="30">
              <a:solidFill>
                <a:srgbClr val="000000"/>
              </a:solidFill>
              <a:latin typeface="Gotham"/>
            </a:endParaRPr>
          </a:p>
          <a:p>
            <a:pPr algn="l">
              <a:lnSpc>
                <a:spcPts val="4200"/>
              </a:lnSpc>
            </a:pPr>
            <a:r>
              <a:rPr lang="en-US" sz="3000" spc="30">
                <a:solidFill>
                  <a:srgbClr val="000000"/>
                </a:solidFill>
                <a:latin typeface="Gotham"/>
              </a:rPr>
              <a:t>Submit the form to ISO via URcompass, along with a copy of your Employment Offer Letter and the Affiliation Agreement.</a:t>
            </a:r>
          </a:p>
          <a:p>
            <a:pPr algn="l">
              <a:lnSpc>
                <a:spcPts val="4200"/>
              </a:lnSpc>
            </a:pPr>
            <a:endParaRPr lang="en-US" sz="3000" spc="30">
              <a:solidFill>
                <a:srgbClr val="000000"/>
              </a:solidFill>
              <a:latin typeface="Gotham"/>
            </a:endParaRPr>
          </a:p>
          <a:p>
            <a:pPr algn="l">
              <a:lnSpc>
                <a:spcPts val="4200"/>
              </a:lnSpc>
            </a:pPr>
            <a:r>
              <a:rPr lang="en-US" sz="3000">
                <a:solidFill>
                  <a:srgbClr val="000000"/>
                </a:solidFill>
                <a:latin typeface="Gotham Bold"/>
              </a:rPr>
              <a:t>ISO will authorize the employment and email you a copy of the signed form.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gradFill rotWithShape="1">
              <a:gsLst>
                <a:gs pos="0">
                  <a:srgbClr val="F6F6F6">
                    <a:alpha val="100000"/>
                  </a:srgbClr>
                </a:gs>
                <a:gs pos="100000">
                  <a:srgbClr val="69A9B2">
                    <a:alpha val="100000"/>
                  </a:srgbClr>
                </a:gs>
              </a:gsLst>
              <a:lin ang="5400000"/>
            </a:gradFill>
          </p:spPr>
          <p:txBody>
            <a:bodyPr/>
            <a:lstStyle/>
            <a:p>
              <a:endParaRPr lang="en-US"/>
            </a:p>
          </p:txBody>
        </p:sp>
        <p:sp>
          <p:nvSpPr>
            <p:cNvPr id="4" name="TextBox 4"/>
            <p:cNvSpPr txBox="1"/>
            <p:nvPr/>
          </p:nvSpPr>
          <p:spPr>
            <a:xfrm>
              <a:off x="0" y="-57150"/>
              <a:ext cx="4816593" cy="869950"/>
            </a:xfrm>
            <a:prstGeom prst="rect">
              <a:avLst/>
            </a:prstGeom>
          </p:spPr>
          <p:txBody>
            <a:bodyPr lIns="50800" tIns="50800" rIns="50800" bIns="50800" rtlCol="0" anchor="ctr"/>
            <a:lstStyle/>
            <a:p>
              <a:pPr algn="ctr">
                <a:lnSpc>
                  <a:spcPts val="3640"/>
                </a:lnSpc>
              </a:pPr>
              <a:endParaRPr/>
            </a:p>
          </p:txBody>
        </p:sp>
      </p:grpSp>
      <p:grpSp>
        <p:nvGrpSpPr>
          <p:cNvPr id="5" name="Group 5"/>
          <p:cNvGrpSpPr/>
          <p:nvPr/>
        </p:nvGrpSpPr>
        <p:grpSpPr>
          <a:xfrm>
            <a:off x="0" y="6667500"/>
            <a:ext cx="18288000" cy="3776677"/>
            <a:chOff x="0" y="0"/>
            <a:chExt cx="4816593" cy="994680"/>
          </a:xfrm>
        </p:grpSpPr>
        <p:sp>
          <p:nvSpPr>
            <p:cNvPr id="6" name="Freeform 6"/>
            <p:cNvSpPr/>
            <p:nvPr/>
          </p:nvSpPr>
          <p:spPr>
            <a:xfrm>
              <a:off x="0" y="0"/>
              <a:ext cx="4816592" cy="994680"/>
            </a:xfrm>
            <a:custGeom>
              <a:avLst/>
              <a:gdLst/>
              <a:ahLst/>
              <a:cxnLst/>
              <a:rect l="l" t="t" r="r" b="b"/>
              <a:pathLst>
                <a:path w="4816592" h="994680">
                  <a:moveTo>
                    <a:pt x="0" y="0"/>
                  </a:moveTo>
                  <a:lnTo>
                    <a:pt x="4816592" y="0"/>
                  </a:lnTo>
                  <a:lnTo>
                    <a:pt x="4816592" y="994680"/>
                  </a:lnTo>
                  <a:lnTo>
                    <a:pt x="0" y="994680"/>
                  </a:lnTo>
                  <a:close/>
                </a:path>
              </a:pathLst>
            </a:custGeom>
            <a:solidFill>
              <a:srgbClr val="69A9B2"/>
            </a:solidFill>
          </p:spPr>
          <p:txBody>
            <a:bodyPr/>
            <a:lstStyle/>
            <a:p>
              <a:endParaRPr lang="en-US"/>
            </a:p>
          </p:txBody>
        </p:sp>
        <p:sp>
          <p:nvSpPr>
            <p:cNvPr id="7" name="TextBox 7"/>
            <p:cNvSpPr txBox="1"/>
            <p:nvPr/>
          </p:nvSpPr>
          <p:spPr>
            <a:xfrm>
              <a:off x="0" y="-57150"/>
              <a:ext cx="4816593" cy="1051830"/>
            </a:xfrm>
            <a:prstGeom prst="rect">
              <a:avLst/>
            </a:prstGeom>
          </p:spPr>
          <p:txBody>
            <a:bodyPr lIns="50800" tIns="50800" rIns="50800" bIns="50800" rtlCol="0" anchor="ctr"/>
            <a:lstStyle/>
            <a:p>
              <a:pPr algn="ctr">
                <a:lnSpc>
                  <a:spcPts val="3640"/>
                </a:lnSpc>
              </a:pPr>
              <a:endParaRPr/>
            </a:p>
          </p:txBody>
        </p:sp>
      </p:grpSp>
      <p:sp>
        <p:nvSpPr>
          <p:cNvPr id="8" name="Freeform 8"/>
          <p:cNvSpPr/>
          <p:nvPr/>
        </p:nvSpPr>
        <p:spPr>
          <a:xfrm>
            <a:off x="10402273" y="94608"/>
            <a:ext cx="7773388" cy="10097783"/>
          </a:xfrm>
          <a:custGeom>
            <a:avLst/>
            <a:gdLst/>
            <a:ahLst/>
            <a:cxnLst/>
            <a:rect l="l" t="t" r="r" b="b"/>
            <a:pathLst>
              <a:path w="7773388" h="10097783">
                <a:moveTo>
                  <a:pt x="0" y="0"/>
                </a:moveTo>
                <a:lnTo>
                  <a:pt x="7773388" y="0"/>
                </a:lnTo>
                <a:lnTo>
                  <a:pt x="7773388" y="10097784"/>
                </a:lnTo>
                <a:lnTo>
                  <a:pt x="0" y="10097784"/>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2491629"/>
            <a:ext cx="8251652" cy="6267450"/>
          </a:xfrm>
          <a:prstGeom prst="rect">
            <a:avLst/>
          </a:prstGeom>
        </p:spPr>
        <p:txBody>
          <a:bodyPr lIns="0" tIns="0" rIns="0" bIns="0" rtlCol="0" anchor="t">
            <a:spAutoFit/>
          </a:bodyPr>
          <a:lstStyle/>
          <a:p>
            <a:pPr algn="l">
              <a:lnSpc>
                <a:spcPts val="4199"/>
              </a:lnSpc>
            </a:pPr>
            <a:r>
              <a:rPr lang="en-US" sz="2999" spc="29">
                <a:solidFill>
                  <a:srgbClr val="000000"/>
                </a:solidFill>
                <a:latin typeface="Gotham"/>
              </a:rPr>
              <a:t>Documentation required to request CPT:</a:t>
            </a:r>
          </a:p>
          <a:p>
            <a:pPr marL="647698" lvl="1" indent="-323849" algn="l">
              <a:lnSpc>
                <a:spcPts val="4199"/>
              </a:lnSpc>
              <a:buAutoNum type="arabicPeriod"/>
            </a:pPr>
            <a:r>
              <a:rPr lang="en-US" sz="2999" spc="29">
                <a:solidFill>
                  <a:srgbClr val="000000"/>
                </a:solidFill>
                <a:latin typeface="Gotham"/>
              </a:rPr>
              <a:t>Detailed offer letter</a:t>
            </a:r>
          </a:p>
          <a:p>
            <a:pPr marL="647698" lvl="1" indent="-323849" algn="l">
              <a:lnSpc>
                <a:spcPts val="4199"/>
              </a:lnSpc>
              <a:buAutoNum type="arabicPeriod"/>
            </a:pPr>
            <a:r>
              <a:rPr lang="en-US" sz="2999" spc="29">
                <a:solidFill>
                  <a:srgbClr val="000000"/>
                </a:solidFill>
                <a:latin typeface="Gotham"/>
              </a:rPr>
              <a:t>Evidence of Academic Objective</a:t>
            </a:r>
          </a:p>
          <a:p>
            <a:pPr algn="l">
              <a:lnSpc>
                <a:spcPts val="4199"/>
              </a:lnSpc>
            </a:pPr>
            <a:endParaRPr lang="en-US" sz="2999" spc="29">
              <a:solidFill>
                <a:srgbClr val="000000"/>
              </a:solidFill>
              <a:latin typeface="Gotham"/>
            </a:endParaRPr>
          </a:p>
          <a:p>
            <a:pPr algn="l">
              <a:lnSpc>
                <a:spcPts val="4199"/>
              </a:lnSpc>
            </a:pPr>
            <a:r>
              <a:rPr lang="en-US" sz="2999" spc="29">
                <a:solidFill>
                  <a:srgbClr val="000000"/>
                </a:solidFill>
                <a:latin typeface="Gotham"/>
              </a:rPr>
              <a:t>Then, submit ISO's </a:t>
            </a:r>
            <a:r>
              <a:rPr lang="en-US" sz="2999" u="sng" spc="29">
                <a:solidFill>
                  <a:srgbClr val="000000"/>
                </a:solidFill>
                <a:latin typeface="Gotham"/>
                <a:hlinkClick r:id="rId3" tooltip="https://urcompass.ur.rochester.edu/istart/controllers/client/ClientEngine.cfm?serviceid=EFormRecommendationforF1CurricularPracticalTrainingCPT0ServiceProvider"/>
              </a:rPr>
              <a:t>Request for Curricular Practical Training (CPT)</a:t>
            </a:r>
            <a:r>
              <a:rPr lang="en-US" sz="2999" spc="29">
                <a:solidFill>
                  <a:srgbClr val="000000"/>
                </a:solidFill>
                <a:latin typeface="Gotham"/>
              </a:rPr>
              <a:t> e-form in URcompass.</a:t>
            </a:r>
          </a:p>
          <a:p>
            <a:pPr algn="l">
              <a:lnSpc>
                <a:spcPts val="4199"/>
              </a:lnSpc>
            </a:pPr>
            <a:endParaRPr lang="en-US" sz="2999" spc="29">
              <a:solidFill>
                <a:srgbClr val="000000"/>
              </a:solidFill>
              <a:latin typeface="Gotham"/>
            </a:endParaRPr>
          </a:p>
          <a:p>
            <a:pPr algn="l">
              <a:lnSpc>
                <a:spcPts val="4199"/>
              </a:lnSpc>
            </a:pPr>
            <a:r>
              <a:rPr lang="en-US" sz="2999">
                <a:solidFill>
                  <a:srgbClr val="000000"/>
                </a:solidFill>
                <a:latin typeface="Gotham Bold"/>
              </a:rPr>
              <a:t>After your CPT has been authorized in SEVIS, the new I-20 listing the CPT authorization on page 2 will be emailed to you.</a:t>
            </a:r>
          </a:p>
        </p:txBody>
      </p:sp>
      <p:sp>
        <p:nvSpPr>
          <p:cNvPr id="10" name="TextBox 10"/>
          <p:cNvSpPr txBox="1"/>
          <p:nvPr/>
        </p:nvSpPr>
        <p:spPr>
          <a:xfrm>
            <a:off x="1028700" y="94608"/>
            <a:ext cx="9214294" cy="2257425"/>
          </a:xfrm>
          <a:prstGeom prst="rect">
            <a:avLst/>
          </a:prstGeom>
        </p:spPr>
        <p:txBody>
          <a:bodyPr lIns="0" tIns="0" rIns="0" bIns="0" rtlCol="0" anchor="t">
            <a:spAutoFit/>
          </a:bodyPr>
          <a:lstStyle/>
          <a:p>
            <a:pPr algn="l">
              <a:lnSpc>
                <a:spcPts val="5999"/>
              </a:lnSpc>
            </a:pPr>
            <a:r>
              <a:rPr lang="en-US" sz="4999" spc="149">
                <a:solidFill>
                  <a:srgbClr val="000000"/>
                </a:solidFill>
                <a:latin typeface="Saira Bold"/>
              </a:rPr>
              <a:t>STEP 2: OBTAIN EMPLOYMENT DOCUMENTS - F-1 CPT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0" y="360045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gradFill rotWithShape="1">
              <a:gsLst>
                <a:gs pos="0">
                  <a:srgbClr val="F6F6F6">
                    <a:alpha val="100000"/>
                  </a:srgbClr>
                </a:gs>
                <a:gs pos="100000">
                  <a:srgbClr val="69A9B2">
                    <a:alpha val="100000"/>
                  </a:srgbClr>
                </a:gs>
              </a:gsLst>
              <a:lin ang="5400000"/>
            </a:gradFill>
          </p:spPr>
          <p:txBody>
            <a:bodyPr/>
            <a:lstStyle/>
            <a:p>
              <a:endParaRPr lang="en-US"/>
            </a:p>
          </p:txBody>
        </p:sp>
        <p:sp>
          <p:nvSpPr>
            <p:cNvPr id="4" name="TextBox 4"/>
            <p:cNvSpPr txBox="1"/>
            <p:nvPr/>
          </p:nvSpPr>
          <p:spPr>
            <a:xfrm>
              <a:off x="0" y="-57150"/>
              <a:ext cx="4816593" cy="869950"/>
            </a:xfrm>
            <a:prstGeom prst="rect">
              <a:avLst/>
            </a:prstGeom>
          </p:spPr>
          <p:txBody>
            <a:bodyPr lIns="50800" tIns="50800" rIns="50800" bIns="50800" rtlCol="0" anchor="ctr"/>
            <a:lstStyle/>
            <a:p>
              <a:pPr algn="ctr">
                <a:lnSpc>
                  <a:spcPts val="3640"/>
                </a:lnSpc>
              </a:pPr>
              <a:endParaRPr/>
            </a:p>
          </p:txBody>
        </p:sp>
      </p:grpSp>
      <p:grpSp>
        <p:nvGrpSpPr>
          <p:cNvPr id="5" name="Group 5"/>
          <p:cNvGrpSpPr/>
          <p:nvPr/>
        </p:nvGrpSpPr>
        <p:grpSpPr>
          <a:xfrm>
            <a:off x="0" y="6667500"/>
            <a:ext cx="18288000" cy="3776677"/>
            <a:chOff x="0" y="0"/>
            <a:chExt cx="4816593" cy="994680"/>
          </a:xfrm>
        </p:grpSpPr>
        <p:sp>
          <p:nvSpPr>
            <p:cNvPr id="6" name="Freeform 6"/>
            <p:cNvSpPr/>
            <p:nvPr/>
          </p:nvSpPr>
          <p:spPr>
            <a:xfrm>
              <a:off x="0" y="0"/>
              <a:ext cx="4816592" cy="994680"/>
            </a:xfrm>
            <a:custGeom>
              <a:avLst/>
              <a:gdLst/>
              <a:ahLst/>
              <a:cxnLst/>
              <a:rect l="l" t="t" r="r" b="b"/>
              <a:pathLst>
                <a:path w="4816592" h="994680">
                  <a:moveTo>
                    <a:pt x="0" y="0"/>
                  </a:moveTo>
                  <a:lnTo>
                    <a:pt x="4816592" y="0"/>
                  </a:lnTo>
                  <a:lnTo>
                    <a:pt x="4816592" y="994680"/>
                  </a:lnTo>
                  <a:lnTo>
                    <a:pt x="0" y="994680"/>
                  </a:lnTo>
                  <a:close/>
                </a:path>
              </a:pathLst>
            </a:custGeom>
            <a:solidFill>
              <a:srgbClr val="69A9B2"/>
            </a:solidFill>
          </p:spPr>
          <p:txBody>
            <a:bodyPr/>
            <a:lstStyle/>
            <a:p>
              <a:endParaRPr lang="en-US"/>
            </a:p>
          </p:txBody>
        </p:sp>
        <p:sp>
          <p:nvSpPr>
            <p:cNvPr id="7" name="TextBox 7"/>
            <p:cNvSpPr txBox="1"/>
            <p:nvPr/>
          </p:nvSpPr>
          <p:spPr>
            <a:xfrm>
              <a:off x="0" y="-57150"/>
              <a:ext cx="4816593" cy="1051830"/>
            </a:xfrm>
            <a:prstGeom prst="rect">
              <a:avLst/>
            </a:prstGeom>
          </p:spPr>
          <p:txBody>
            <a:bodyPr lIns="50800" tIns="50800" rIns="50800" bIns="50800" rtlCol="0" anchor="ctr"/>
            <a:lstStyle/>
            <a:p>
              <a:pPr algn="ctr">
                <a:lnSpc>
                  <a:spcPts val="3640"/>
                </a:lnSpc>
              </a:pPr>
              <a:endParaRPr/>
            </a:p>
          </p:txBody>
        </p:sp>
      </p:grpSp>
      <p:sp>
        <p:nvSpPr>
          <p:cNvPr id="8" name="Freeform 8"/>
          <p:cNvSpPr/>
          <p:nvPr/>
        </p:nvSpPr>
        <p:spPr>
          <a:xfrm>
            <a:off x="10325966" y="0"/>
            <a:ext cx="7962034" cy="10287000"/>
          </a:xfrm>
          <a:custGeom>
            <a:avLst/>
            <a:gdLst/>
            <a:ahLst/>
            <a:cxnLst/>
            <a:rect l="l" t="t" r="r" b="b"/>
            <a:pathLst>
              <a:path w="7962034" h="10287000">
                <a:moveTo>
                  <a:pt x="0" y="0"/>
                </a:moveTo>
                <a:lnTo>
                  <a:pt x="7962034" y="0"/>
                </a:lnTo>
                <a:lnTo>
                  <a:pt x="7962034" y="10287000"/>
                </a:lnTo>
                <a:lnTo>
                  <a:pt x="0" y="10287000"/>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2491629"/>
            <a:ext cx="8251652" cy="6267450"/>
          </a:xfrm>
          <a:prstGeom prst="rect">
            <a:avLst/>
          </a:prstGeom>
        </p:spPr>
        <p:txBody>
          <a:bodyPr lIns="0" tIns="0" rIns="0" bIns="0" rtlCol="0" anchor="t">
            <a:spAutoFit/>
          </a:bodyPr>
          <a:lstStyle/>
          <a:p>
            <a:pPr algn="l">
              <a:lnSpc>
                <a:spcPts val="4199"/>
              </a:lnSpc>
            </a:pPr>
            <a:r>
              <a:rPr lang="en-US" sz="2999">
                <a:solidFill>
                  <a:srgbClr val="000000"/>
                </a:solidFill>
                <a:latin typeface="Gotham"/>
              </a:rPr>
              <a:t>AT authorization is granted by your J-1 program sponsor.</a:t>
            </a:r>
          </a:p>
          <a:p>
            <a:pPr algn="l">
              <a:lnSpc>
                <a:spcPts val="4199"/>
              </a:lnSpc>
            </a:pPr>
            <a:endParaRPr lang="en-US" sz="2999">
              <a:solidFill>
                <a:srgbClr val="000000"/>
              </a:solidFill>
              <a:latin typeface="Gotham"/>
            </a:endParaRPr>
          </a:p>
          <a:p>
            <a:pPr algn="l">
              <a:lnSpc>
                <a:spcPts val="4199"/>
              </a:lnSpc>
            </a:pPr>
            <a:r>
              <a:rPr lang="en-US" sz="2999">
                <a:solidFill>
                  <a:srgbClr val="000000"/>
                </a:solidFill>
                <a:latin typeface="Gotham"/>
              </a:rPr>
              <a:t>University-sponsored J-1 students need to submit the following documents to the ISO via URcompass for AT authorization:</a:t>
            </a:r>
          </a:p>
          <a:p>
            <a:pPr marL="647698" lvl="1" indent="-323849" algn="l">
              <a:lnSpc>
                <a:spcPts val="4199"/>
              </a:lnSpc>
              <a:buFont typeface="Arial"/>
              <a:buChar char="•"/>
            </a:pPr>
            <a:r>
              <a:rPr lang="en-US" sz="2999" u="sng">
                <a:solidFill>
                  <a:srgbClr val="000000"/>
                </a:solidFill>
                <a:latin typeface="Gotham"/>
                <a:hlinkClick r:id="rId3" tooltip="http://www.iso.rochester.edu/assets/pdf/Employment/ATRecommendation.pdf"/>
              </a:rPr>
              <a:t>AT Recommendation Form</a:t>
            </a:r>
          </a:p>
          <a:p>
            <a:pPr marL="647698" lvl="1" indent="-323849" algn="l">
              <a:lnSpc>
                <a:spcPts val="4199"/>
              </a:lnSpc>
              <a:buFont typeface="Arial"/>
              <a:buChar char="•"/>
            </a:pPr>
            <a:r>
              <a:rPr lang="en-US" sz="2999">
                <a:solidFill>
                  <a:srgbClr val="000000"/>
                </a:solidFill>
                <a:latin typeface="Gotham"/>
              </a:rPr>
              <a:t>Detailed offer letter</a:t>
            </a:r>
          </a:p>
          <a:p>
            <a:pPr algn="l">
              <a:lnSpc>
                <a:spcPts val="4199"/>
              </a:lnSpc>
            </a:pPr>
            <a:endParaRPr lang="en-US" sz="2999">
              <a:solidFill>
                <a:srgbClr val="000000"/>
              </a:solidFill>
              <a:latin typeface="Gotham"/>
            </a:endParaRPr>
          </a:p>
          <a:p>
            <a:pPr algn="l">
              <a:lnSpc>
                <a:spcPts val="4199"/>
              </a:lnSpc>
            </a:pPr>
            <a:r>
              <a:rPr lang="en-US" sz="2999">
                <a:solidFill>
                  <a:srgbClr val="000000"/>
                </a:solidFill>
                <a:latin typeface="Gotham Bold"/>
              </a:rPr>
              <a:t>After your AT has been authorized in SEVIS, you will be issued a new DS-2019 with Academic Training listed on page 1.</a:t>
            </a:r>
          </a:p>
        </p:txBody>
      </p:sp>
      <p:sp>
        <p:nvSpPr>
          <p:cNvPr id="10" name="TextBox 10"/>
          <p:cNvSpPr txBox="1"/>
          <p:nvPr/>
        </p:nvSpPr>
        <p:spPr>
          <a:xfrm>
            <a:off x="1028700" y="94608"/>
            <a:ext cx="9214294" cy="2257425"/>
          </a:xfrm>
          <a:prstGeom prst="rect">
            <a:avLst/>
          </a:prstGeom>
        </p:spPr>
        <p:txBody>
          <a:bodyPr lIns="0" tIns="0" rIns="0" bIns="0" rtlCol="0" anchor="t">
            <a:spAutoFit/>
          </a:bodyPr>
          <a:lstStyle/>
          <a:p>
            <a:pPr algn="l">
              <a:lnSpc>
                <a:spcPts val="5999"/>
              </a:lnSpc>
            </a:pPr>
            <a:r>
              <a:rPr lang="en-US" sz="4999" spc="149">
                <a:solidFill>
                  <a:srgbClr val="000000"/>
                </a:solidFill>
                <a:latin typeface="Saira Bold"/>
              </a:rPr>
              <a:t>STEP 2: OBTAIN EMPLOYMENT DOCUMENTS - J-1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1099</Words>
  <Application>Microsoft Office PowerPoint</Application>
  <PresentationFormat>Custom</PresentationFormat>
  <Paragraphs>113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Gotham</vt:lpstr>
      <vt:lpstr>Arial</vt:lpstr>
      <vt:lpstr>Calibri</vt:lpstr>
      <vt:lpstr>Saira Ultra-Bold</vt:lpstr>
      <vt:lpstr>Saira Bold</vt:lpstr>
      <vt:lpstr>Gotham Italics</vt:lpstr>
      <vt:lpstr>Gotham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 Number (SSN)</dc:title>
  <dc:creator>Cammarata, Sarah</dc:creator>
  <cp:lastModifiedBy>Cammarata, Sarah</cp:lastModifiedBy>
  <cp:revision>1</cp:revision>
  <dcterms:created xsi:type="dcterms:W3CDTF">2006-08-16T00:00:00Z</dcterms:created>
  <dcterms:modified xsi:type="dcterms:W3CDTF">2024-05-23T15:17:23Z</dcterms:modified>
  <dc:identifier>DAGGDSYZAjw</dc:identifier>
</cp:coreProperties>
</file>