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8" r:id="rId2"/>
    <p:sldId id="259" r:id="rId3"/>
    <p:sldId id="260" r:id="rId4"/>
    <p:sldId id="271" r:id="rId5"/>
    <p:sldId id="261" r:id="rId6"/>
    <p:sldId id="262" r:id="rId7"/>
    <p:sldId id="263" r:id="rId8"/>
    <p:sldId id="264" r:id="rId9"/>
    <p:sldId id="265" r:id="rId10"/>
    <p:sldId id="266" r:id="rId11"/>
    <p:sldId id="267" r:id="rId12"/>
    <p:sldId id="268" r:id="rId13"/>
    <p:sldId id="269" r:id="rId14"/>
    <p:sldId id="270" r:id="rId15"/>
    <p:sldId id="272" r:id="rId16"/>
    <p:sldId id="273"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85696" autoAdjust="0"/>
  </p:normalViewPr>
  <p:slideViewPr>
    <p:cSldViewPr snapToGrid="0">
      <p:cViewPr>
        <p:scale>
          <a:sx n="57" d="100"/>
          <a:sy n="57" d="100"/>
        </p:scale>
        <p:origin x="82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C20BB3-3CCB-4FE5-991B-82F6BCB48AF3}" type="datetimeFigureOut">
              <a:rPr lang="en-US" smtClean="0"/>
              <a:t>9/11/2023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07965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05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9693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78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9194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12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5141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8234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9/11/2023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8987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9/11/2023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005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1501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570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9/11/2023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672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urcompassqa.ur.rochester.edu/istart/controllers/client/ClientEngine.cfm?serviceid=EFormGroupProvider&amp;eformGroup=2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so.rochester.edu/" TargetMode="External"/><Relationship Id="rId2" Type="http://schemas.openxmlformats.org/officeDocument/2006/relationships/hyperlink" Target="mailto:questions@iso.rochester.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questions@iso.rochester.edu" TargetMode="External"/><Relationship Id="rId2" Type="http://schemas.openxmlformats.org/officeDocument/2006/relationships/hyperlink" Target="https://urcompassqa.ur.rochester.edu/istart/controllers/admin/AdminEngine.cfm?serviceid=EFormGroupProvider&amp;eformGroup=25" TargetMode="External"/><Relationship Id="rId1" Type="http://schemas.openxmlformats.org/officeDocument/2006/relationships/slideLayout" Target="../slideLayouts/slideLayout2.xml"/><Relationship Id="rId4" Type="http://schemas.openxmlformats.org/officeDocument/2006/relationships/hyperlink" Target="https://www.iso.rochester.edu/"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urcompass.ur.rochester.edu/istart/controllers/start/StartEngine.cf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urcompass.ur.rochester.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so.rochester.edu/" TargetMode="External"/><Relationship Id="rId2" Type="http://schemas.openxmlformats.org/officeDocument/2006/relationships/hyperlink" Target="mailto:questions@iso.rochester.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13224" y="1105351"/>
            <a:ext cx="6353967" cy="3023981"/>
          </a:xfrm>
        </p:spPr>
        <p:txBody>
          <a:bodyPr anchor="b">
            <a:normAutofit/>
          </a:bodyPr>
          <a:lstStyle/>
          <a:p>
            <a:pPr algn="l"/>
            <a:r>
              <a:rPr lang="en-US" sz="4800" dirty="0">
                <a:solidFill>
                  <a:srgbClr val="FFFFFF"/>
                </a:solidFill>
              </a:rPr>
              <a:t>J-1 </a:t>
            </a:r>
            <a:r>
              <a:rPr lang="en-US" sz="4800" dirty="0" err="1">
                <a:solidFill>
                  <a:srgbClr val="FFFFFF"/>
                </a:solidFill>
              </a:rPr>
              <a:t>Eform</a:t>
            </a:r>
            <a:r>
              <a:rPr lang="en-US" sz="4800" dirty="0">
                <a:solidFill>
                  <a:srgbClr val="FFFFFF"/>
                </a:solidFill>
              </a:rPr>
              <a:t> </a:t>
            </a:r>
            <a:r>
              <a:rPr lang="en-US" sz="4800" dirty="0" err="1">
                <a:solidFill>
                  <a:srgbClr val="FFFFFF"/>
                </a:solidFill>
              </a:rPr>
              <a:t>TraininG</a:t>
            </a:r>
            <a:endParaRPr lang="en-US" sz="4800" dirty="0">
              <a:solidFill>
                <a:srgbClr val="FFFFFF"/>
              </a:solidFill>
            </a:endParaRPr>
          </a:p>
        </p:txBody>
      </p:sp>
      <p:sp>
        <p:nvSpPr>
          <p:cNvPr id="3" name="Content Placeholder 2"/>
          <p:cNvSpPr>
            <a:spLocks noGrp="1"/>
          </p:cNvSpPr>
          <p:nvPr>
            <p:ph type="subTitle" idx="1"/>
          </p:nvPr>
        </p:nvSpPr>
        <p:spPr>
          <a:xfrm>
            <a:off x="4713224" y="4297556"/>
            <a:ext cx="6353968" cy="1433391"/>
          </a:xfrm>
        </p:spPr>
        <p:txBody>
          <a:bodyPr anchor="t">
            <a:normAutofit/>
          </a:bodyPr>
          <a:lstStyle/>
          <a:p>
            <a:r>
              <a:rPr lang="en-US" dirty="0">
                <a:solidFill>
                  <a:srgbClr val="FFFFFF"/>
                </a:solidFill>
              </a:rPr>
              <a:t>Introduction to E-forms for J Exchange Visitors</a:t>
            </a:r>
            <a:endParaRPr dirty="0">
              <a:solidFill>
                <a:srgbClr val="FFFFFF"/>
              </a:solidFill>
            </a:endParaRPr>
          </a:p>
        </p:txBody>
      </p:sp>
      <p:cxnSp>
        <p:nvCxnSpPr>
          <p:cNvPr id="15" name="Straight Connector 14">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844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rgbClr val="FFFFFF"/>
                </a:solidFill>
              </a:rPr>
              <a:t>Automated Email</a:t>
            </a:r>
            <a:br>
              <a:rPr lang="en-US" dirty="0">
                <a:solidFill>
                  <a:srgbClr val="FFFFFF"/>
                </a:solidFill>
              </a:rPr>
            </a:br>
            <a:r>
              <a:rPr lang="en-US" dirty="0">
                <a:solidFill>
                  <a:srgbClr val="FFFFFF"/>
                </a:solidFill>
              </a:rPr>
              <a:t>notification is sent to the scholar</a:t>
            </a:r>
          </a:p>
        </p:txBody>
      </p:sp>
      <p:sp>
        <p:nvSpPr>
          <p:cNvPr id="3" name="Content Placeholder 2"/>
          <p:cNvSpPr>
            <a:spLocks noGrp="1"/>
          </p:cNvSpPr>
          <p:nvPr>
            <p:ph type="body" idx="1"/>
          </p:nvPr>
        </p:nvSpPr>
        <p:spPr>
          <a:xfrm>
            <a:off x="4951048" y="1171254"/>
            <a:ext cx="6306003" cy="4726112"/>
          </a:xfrm>
        </p:spPr>
        <p:txBody>
          <a:bodyPr anchor="ctr">
            <a:normAutofit/>
          </a:bodyPr>
          <a:lstStyle/>
          <a:p>
            <a:endParaRPr lang="en-US" sz="1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dirty="0"/>
          </a:p>
        </p:txBody>
      </p:sp>
      <p:sp>
        <p:nvSpPr>
          <p:cNvPr id="7" name="TextBox 6">
            <a:extLst>
              <a:ext uri="{FF2B5EF4-FFF2-40B4-BE49-F238E27FC236}">
                <a16:creationId xmlns:a16="http://schemas.microsoft.com/office/drawing/2014/main" id="{A31DA3C0-3ED6-CA0B-1472-E7BDC3CAD2E3}"/>
              </a:ext>
            </a:extLst>
          </p:cNvPr>
          <p:cNvSpPr txBox="1"/>
          <p:nvPr/>
        </p:nvSpPr>
        <p:spPr>
          <a:xfrm>
            <a:off x="5321476" y="574114"/>
            <a:ext cx="6097712" cy="5692584"/>
          </a:xfrm>
          <a:prstGeom prst="rect">
            <a:avLst/>
          </a:prstGeom>
          <a:noFill/>
        </p:spPr>
        <p:txBody>
          <a:bodyPr wrap="square">
            <a:spAutoFit/>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The Scholar will receive the following email inviting them to complete their E-forms: </a:t>
            </a:r>
            <a:endParaRPr lang="en-US" sz="12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r>
              <a:rPr lang="en-US" sz="1200" dirty="0">
                <a:solidFill>
                  <a:srgbClr val="000000"/>
                </a:solidFill>
                <a:effectLst/>
                <a:latin typeface="-webkit-standard"/>
                <a:ea typeface="Times New Roman" panose="02020603050405020304" pitchFamily="18" charset="0"/>
              </a:rPr>
              <a:t>Dear </a:t>
            </a:r>
            <a:r>
              <a:rPr lang="en-US" sz="1200" dirty="0">
                <a:solidFill>
                  <a:srgbClr val="000000"/>
                </a:solidFill>
                <a:latin typeface="-webkit-standard"/>
                <a:ea typeface="Times New Roman" panose="02020603050405020304" pitchFamily="18" charset="0"/>
              </a:rPr>
              <a:t>Gavin Henry</a:t>
            </a:r>
            <a:r>
              <a:rPr lang="en-US" sz="1200" dirty="0">
                <a:solidFill>
                  <a:srgbClr val="000000"/>
                </a:solidFill>
                <a:effectLst/>
                <a:latin typeface="-webkit-standard"/>
                <a:ea typeface="Times New Roman" panose="02020603050405020304" pitchFamily="18" charset="0"/>
              </a:rPr>
              <a:t>,</a:t>
            </a:r>
          </a:p>
          <a:p>
            <a:pPr marL="0" marR="0"/>
            <a:endParaRPr lang="en-US" sz="1200" dirty="0">
              <a:effectLst/>
              <a:latin typeface="Times New Roman" panose="02020603050405020304" pitchFamily="18" charset="0"/>
              <a:ea typeface="Times New Roman" panose="02020603050405020304" pitchFamily="18" charset="0"/>
            </a:endParaRPr>
          </a:p>
          <a:p>
            <a:pPr marL="0" marR="0"/>
            <a:r>
              <a:rPr lang="en-US" sz="1200" dirty="0">
                <a:solidFill>
                  <a:srgbClr val="000000"/>
                </a:solidFill>
                <a:effectLst/>
                <a:latin typeface="-webkit-standard"/>
                <a:ea typeface="Times New Roman" panose="02020603050405020304" pitchFamily="18" charset="0"/>
              </a:rPr>
              <a:t>A J-1 visa request has been started by a department at University of Rochester. </a:t>
            </a:r>
            <a:br>
              <a:rPr lang="en-US" sz="1200" dirty="0">
                <a:solidFill>
                  <a:srgbClr val="000000"/>
                </a:solidFill>
                <a:effectLst/>
                <a:latin typeface="-webkit-standard"/>
                <a:ea typeface="Times New Roman" panose="02020603050405020304" pitchFamily="18" charset="0"/>
              </a:rPr>
            </a:br>
            <a:r>
              <a:rPr lang="en-US" sz="1200" dirty="0">
                <a:solidFill>
                  <a:srgbClr val="000000"/>
                </a:solidFill>
                <a:effectLst/>
                <a:latin typeface="-webkit-standard"/>
                <a:ea typeface="Times New Roman" panose="02020603050405020304" pitchFamily="18" charset="0"/>
              </a:rPr>
              <a:t>Your action is required in order to proceed with this request. Please login to </a:t>
            </a:r>
            <a:r>
              <a:rPr lang="en-US" sz="1200" dirty="0" err="1">
                <a:solidFill>
                  <a:srgbClr val="000000"/>
                </a:solidFill>
                <a:effectLst/>
                <a:latin typeface="-webkit-standard"/>
                <a:ea typeface="Times New Roman" panose="02020603050405020304" pitchFamily="18" charset="0"/>
              </a:rPr>
              <a:t>URCompass</a:t>
            </a:r>
            <a:r>
              <a:rPr lang="en-US" sz="1200" dirty="0">
                <a:solidFill>
                  <a:srgbClr val="000000"/>
                </a:solidFill>
                <a:effectLst/>
                <a:latin typeface="-webkit-standard"/>
                <a:ea typeface="Times New Roman" panose="02020603050405020304" pitchFamily="18" charset="0"/>
              </a:rPr>
              <a:t> and submit all the Scholar forms.</a:t>
            </a:r>
            <a:endParaRPr lang="en-US" sz="1200" dirty="0">
              <a:effectLst/>
              <a:latin typeface="Times New Roman" panose="02020603050405020304" pitchFamily="18" charset="0"/>
              <a:ea typeface="Times New Roman" panose="02020603050405020304" pitchFamily="18" charset="0"/>
            </a:endParaRPr>
          </a:p>
          <a:p>
            <a:pPr marL="0" marR="0"/>
            <a:r>
              <a:rPr lang="en-US" sz="1200" dirty="0">
                <a:solidFill>
                  <a:srgbClr val="000000"/>
                </a:solidFill>
                <a:effectLst/>
                <a:latin typeface="-webkit-standard"/>
                <a:ea typeface="Times New Roman" panose="02020603050405020304" pitchFamily="18" charset="0"/>
              </a:rPr>
              <a:t>You will need to have digital copies of the following:</a:t>
            </a:r>
          </a:p>
          <a:p>
            <a:pPr marL="0" marR="0"/>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solidFill>
                  <a:srgbClr val="000000"/>
                </a:solidFill>
                <a:effectLst/>
                <a:latin typeface="-webkit-standard"/>
                <a:ea typeface="Calibri" panose="020F0502020204030204" pitchFamily="34" charset="0"/>
                <a:cs typeface="Times New Roman" panose="02020603050405020304" pitchFamily="18" charset="0"/>
              </a:rPr>
              <a:t>Copy of identity pages of a valid passport for J-1 applicant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solidFill>
                  <a:srgbClr val="000000"/>
                </a:solidFill>
                <a:effectLst/>
                <a:latin typeface="-webkit-standard"/>
                <a:ea typeface="Calibri" panose="020F0502020204030204" pitchFamily="34" charset="0"/>
                <a:cs typeface="Times New Roman" panose="02020603050405020304" pitchFamily="18" charset="0"/>
              </a:rPr>
              <a:t>Current curriculum vitae</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solidFill>
                  <a:srgbClr val="000000"/>
                </a:solidFill>
                <a:effectLst/>
                <a:latin typeface="-webkit-standard"/>
                <a:ea typeface="Calibri" panose="020F0502020204030204" pitchFamily="34" charset="0"/>
                <a:cs typeface="Times New Roman" panose="02020603050405020304" pitchFamily="18" charset="0"/>
              </a:rPr>
              <a:t>Proof of permanent residency if applicant is a citizen of one country but legal permanent resident of another</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solidFill>
                  <a:srgbClr val="000000"/>
                </a:solidFill>
                <a:effectLst/>
                <a:latin typeface="-webkit-standard"/>
                <a:ea typeface="Calibri" panose="020F0502020204030204" pitchFamily="34" charset="0"/>
                <a:cs typeface="Times New Roman" panose="02020603050405020304" pitchFamily="18" charset="0"/>
              </a:rPr>
              <a:t>Copies of degrees and certificates earned</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solidFill>
                  <a:srgbClr val="000000"/>
                </a:solidFill>
                <a:effectLst/>
                <a:latin typeface="-webkit-standard"/>
                <a:ea typeface="Calibri" panose="020F0502020204030204" pitchFamily="34" charset="0"/>
                <a:cs typeface="Times New Roman" panose="02020603050405020304" pitchFamily="18" charset="0"/>
              </a:rPr>
              <a:t>People who are not going to be paid by the University of Rochester MUST provide proof of funding.</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100" dirty="0">
                <a:solidFill>
                  <a:srgbClr val="000000"/>
                </a:solidFill>
                <a:effectLst/>
                <a:latin typeface="-webkit-standard"/>
                <a:ea typeface="Calibri" panose="020F0502020204030204" pitchFamily="34" charset="0"/>
                <a:cs typeface="Times New Roman" panose="02020603050405020304" pitchFamily="18" charset="0"/>
              </a:rPr>
              <a:t>If transferring to the University of Rochester, provide copies of:</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100" dirty="0">
                <a:solidFill>
                  <a:srgbClr val="000000"/>
                </a:solidFill>
                <a:effectLst/>
                <a:latin typeface="-webkit-standard"/>
                <a:ea typeface="Calibri" panose="020F0502020204030204" pitchFamily="34" charset="0"/>
                <a:cs typeface="Times New Roman" panose="02020603050405020304" pitchFamily="18" charset="0"/>
              </a:rPr>
              <a:t>Current DS-2019</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100" dirty="0">
                <a:solidFill>
                  <a:srgbClr val="000000"/>
                </a:solidFill>
                <a:effectLst/>
                <a:latin typeface="-webkit-standard"/>
                <a:ea typeface="Calibri" panose="020F0502020204030204" pitchFamily="34" charset="0"/>
                <a:cs typeface="Times New Roman" panose="02020603050405020304" pitchFamily="18" charset="0"/>
              </a:rPr>
              <a:t>Current I-94 card</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100" dirty="0">
                <a:solidFill>
                  <a:srgbClr val="000000"/>
                </a:solidFill>
                <a:effectLst/>
                <a:latin typeface="-webkit-standard"/>
                <a:ea typeface="Calibri" panose="020F0502020204030204" pitchFamily="34" charset="0"/>
                <a:cs typeface="Times New Roman" panose="02020603050405020304" pitchFamily="18" charset="0"/>
              </a:rPr>
              <a:t>Current J-1 visa stamp</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200" dirty="0">
                <a:solidFill>
                  <a:srgbClr val="000000"/>
                </a:solidFill>
                <a:effectLst/>
                <a:latin typeface="-webkit-standard"/>
                <a:ea typeface="Times New Roman" panose="02020603050405020304" pitchFamily="18" charset="0"/>
              </a:rPr>
              <a:t>If you have any J-2 dependents, you will need to upload a digital copy of their passport(s), marriage certificate, and/or birth certificate.</a:t>
            </a:r>
            <a:endParaRPr lang="en-US" sz="1200" dirty="0">
              <a:effectLst/>
              <a:latin typeface="Times New Roman" panose="02020603050405020304" pitchFamily="18" charset="0"/>
              <a:ea typeface="Times New Roman" panose="02020603050405020304" pitchFamily="18" charset="0"/>
            </a:endParaRPr>
          </a:p>
          <a:p>
            <a:pPr marL="0" marR="0"/>
            <a:br>
              <a:rPr lang="en-US" sz="1200" dirty="0">
                <a:solidFill>
                  <a:srgbClr val="000000"/>
                </a:solidFill>
                <a:effectLst/>
                <a:latin typeface="-webkit-standard"/>
                <a:ea typeface="Times New Roman" panose="02020603050405020304" pitchFamily="18" charset="0"/>
              </a:rPr>
            </a:br>
            <a:r>
              <a:rPr lang="en-US" sz="1200" dirty="0">
                <a:solidFill>
                  <a:srgbClr val="000000"/>
                </a:solidFill>
                <a:effectLst/>
                <a:latin typeface="-webkit-standard"/>
                <a:ea typeface="Times New Roman" panose="02020603050405020304" pitchFamily="18" charset="0"/>
              </a:rPr>
              <a:t>Please login here with your University of Rochester ID to proceed:</a:t>
            </a:r>
            <a:endParaRPr lang="en-US" sz="1200" dirty="0">
              <a:effectLst/>
              <a:latin typeface="Times New Roman" panose="02020603050405020304" pitchFamily="18" charset="0"/>
              <a:ea typeface="Times New Roman" panose="02020603050405020304" pitchFamily="18" charset="0"/>
            </a:endParaRPr>
          </a:p>
          <a:p>
            <a:pPr marL="0" marR="0"/>
            <a:r>
              <a:rPr lang="en-US" sz="1200" u="sng" dirty="0" err="1">
                <a:solidFill>
                  <a:srgbClr val="0563C1"/>
                </a:solidFill>
                <a:effectLst/>
                <a:latin typeface="-webkit-standard"/>
                <a:ea typeface="Times New Roman" panose="02020603050405020304" pitchFamily="18" charset="0"/>
                <a:hlinkClick r:id="rId2"/>
              </a:rPr>
              <a:t>URCompass</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403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rgbClr val="FFFFFF"/>
                </a:solidFill>
              </a:rPr>
              <a:t>Forms for the scholar to complete</a:t>
            </a:r>
          </a:p>
        </p:txBody>
      </p:sp>
      <p:sp>
        <p:nvSpPr>
          <p:cNvPr id="3" name="Content Placeholder 2"/>
          <p:cNvSpPr>
            <a:spLocks noGrp="1"/>
          </p:cNvSpPr>
          <p:nvPr>
            <p:ph type="body" idx="1"/>
          </p:nvPr>
        </p:nvSpPr>
        <p:spPr>
          <a:xfrm>
            <a:off x="4951048" y="1171254"/>
            <a:ext cx="6306003" cy="4726112"/>
          </a:xfrm>
        </p:spPr>
        <p:txBody>
          <a:bodyPr anchor="ctr">
            <a:normAutofit/>
          </a:bodyPr>
          <a:lstStyle/>
          <a:p>
            <a:endParaRPr lang="en-US" sz="1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dirty="0"/>
          </a:p>
        </p:txBody>
      </p:sp>
      <p:pic>
        <p:nvPicPr>
          <p:cNvPr id="4" name="Picture 3" descr="A screenshot of a computer&#10;&#10;Description automatically generated">
            <a:extLst>
              <a:ext uri="{FF2B5EF4-FFF2-40B4-BE49-F238E27FC236}">
                <a16:creationId xmlns:a16="http://schemas.microsoft.com/office/drawing/2014/main" id="{C5121456-0BAF-604F-D7A3-1C1D65374D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1048" y="2343564"/>
            <a:ext cx="5943600" cy="2931160"/>
          </a:xfrm>
          <a:prstGeom prst="rect">
            <a:avLst/>
          </a:prstGeom>
          <a:noFill/>
          <a:ln>
            <a:noFill/>
          </a:ln>
        </p:spPr>
      </p:pic>
      <p:sp>
        <p:nvSpPr>
          <p:cNvPr id="6" name="TextBox 5">
            <a:extLst>
              <a:ext uri="{FF2B5EF4-FFF2-40B4-BE49-F238E27FC236}">
                <a16:creationId xmlns:a16="http://schemas.microsoft.com/office/drawing/2014/main" id="{E3DA609C-24BE-B6BF-2D8E-EB18CE660882}"/>
              </a:ext>
            </a:extLst>
          </p:cNvPr>
          <p:cNvSpPr txBox="1"/>
          <p:nvPr/>
        </p:nvSpPr>
        <p:spPr>
          <a:xfrm>
            <a:off x="4951048" y="1400910"/>
            <a:ext cx="6097712" cy="369332"/>
          </a:xfrm>
          <a:prstGeom prst="rect">
            <a:avLst/>
          </a:prstGeom>
          <a:noFill/>
        </p:spPr>
        <p:txBody>
          <a:bodyPr wrap="square">
            <a:spAutoFit/>
          </a:bodyPr>
          <a:lstStyle/>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The Scholar will log in and complete the following E-Forms:</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60857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rgbClr val="FFFFFF"/>
                </a:solidFill>
              </a:rPr>
              <a:t>Automated Email</a:t>
            </a:r>
            <a:br>
              <a:rPr lang="en-US" dirty="0">
                <a:solidFill>
                  <a:srgbClr val="FFFFFF"/>
                </a:solidFill>
              </a:rPr>
            </a:br>
            <a:r>
              <a:rPr lang="en-US" dirty="0">
                <a:solidFill>
                  <a:srgbClr val="FFFFFF"/>
                </a:solidFill>
              </a:rPr>
              <a:t>notification is sent to the scholar</a:t>
            </a:r>
          </a:p>
        </p:txBody>
      </p:sp>
      <p:sp>
        <p:nvSpPr>
          <p:cNvPr id="3" name="Content Placeholder 2"/>
          <p:cNvSpPr>
            <a:spLocks noGrp="1"/>
          </p:cNvSpPr>
          <p:nvPr>
            <p:ph type="body" idx="1"/>
          </p:nvPr>
        </p:nvSpPr>
        <p:spPr>
          <a:xfrm>
            <a:off x="4951048" y="1171254"/>
            <a:ext cx="6306003" cy="4726112"/>
          </a:xfrm>
        </p:spPr>
        <p:txBody>
          <a:bodyPr anchor="ctr">
            <a:normAutofit/>
          </a:bodyPr>
          <a:lstStyle/>
          <a:p>
            <a:endParaRPr lang="en-US" sz="1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dirty="0"/>
          </a:p>
        </p:txBody>
      </p:sp>
      <p:sp>
        <p:nvSpPr>
          <p:cNvPr id="5" name="TextBox 4">
            <a:extLst>
              <a:ext uri="{FF2B5EF4-FFF2-40B4-BE49-F238E27FC236}">
                <a16:creationId xmlns:a16="http://schemas.microsoft.com/office/drawing/2014/main" id="{76A32381-ADBB-898B-46CF-371E1A9414F7}"/>
              </a:ext>
            </a:extLst>
          </p:cNvPr>
          <p:cNvSpPr txBox="1"/>
          <p:nvPr/>
        </p:nvSpPr>
        <p:spPr>
          <a:xfrm>
            <a:off x="5159339" y="960634"/>
            <a:ext cx="6097712" cy="4951933"/>
          </a:xfrm>
          <a:prstGeom prst="rect">
            <a:avLst/>
          </a:prstGeom>
          <a:noFill/>
        </p:spPr>
        <p:txBody>
          <a:bodyPr wrap="square">
            <a:spAutoFit/>
          </a:bodyPr>
          <a:lstStyle/>
          <a:p>
            <a:pPr marL="0" marR="0">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rPr>
              <a:t>When the Scholar has submitted all of their E-forms, they will receive a confirmation email:</a:t>
            </a:r>
            <a:endParaRPr lang="en-US" sz="18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r>
              <a:rPr lang="en-US" sz="1800" dirty="0">
                <a:solidFill>
                  <a:srgbClr val="000000"/>
                </a:solidFill>
                <a:effectLst/>
                <a:latin typeface="-webkit-standard"/>
                <a:ea typeface="Times New Roman" panose="02020603050405020304" pitchFamily="18" charset="0"/>
              </a:rPr>
              <a:t>Dear Gavin Henry,</a:t>
            </a:r>
          </a:p>
          <a:p>
            <a:pPr marL="0" marR="0"/>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webkit-standard"/>
                <a:ea typeface="Times New Roman" panose="02020603050405020304" pitchFamily="18" charset="0"/>
              </a:rPr>
              <a:t>Thank you for completing the necessary forms for your J-1 visa paperwork request.  At this time your department has been notified that your forms are complete.  They will finalize your application and then it will be routed to our office for processing.</a:t>
            </a:r>
          </a:p>
          <a:p>
            <a:pPr marL="0" marR="0"/>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webkit-standard"/>
                <a:ea typeface="Times New Roman" panose="02020603050405020304" pitchFamily="18" charset="0"/>
              </a:rPr>
              <a:t>If we need any additional information we will contact you.</a:t>
            </a:r>
          </a:p>
          <a:p>
            <a:pPr marL="0" marR="0"/>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webkit-standard"/>
                <a:ea typeface="Times New Roman" panose="02020603050405020304" pitchFamily="18" charset="0"/>
              </a:rPr>
              <a:t>International Services Office</a:t>
            </a:r>
            <a:br>
              <a:rPr lang="en-US" sz="1800" dirty="0">
                <a:solidFill>
                  <a:srgbClr val="000000"/>
                </a:solidFill>
                <a:effectLst/>
                <a:latin typeface="-webkit-standard"/>
                <a:ea typeface="Times New Roman" panose="02020603050405020304" pitchFamily="18" charset="0"/>
              </a:rPr>
            </a:br>
            <a:r>
              <a:rPr lang="en-US" sz="1800" dirty="0">
                <a:solidFill>
                  <a:srgbClr val="000000"/>
                </a:solidFill>
                <a:effectLst/>
                <a:latin typeface="-webkit-standard"/>
                <a:ea typeface="Times New Roman" panose="02020603050405020304" pitchFamily="18" charset="0"/>
              </a:rPr>
              <a:t>Scholar and Employee Services</a:t>
            </a:r>
            <a:br>
              <a:rPr lang="en-US" sz="1800" dirty="0">
                <a:solidFill>
                  <a:srgbClr val="000000"/>
                </a:solidFill>
                <a:effectLst/>
                <a:latin typeface="-webkit-standard"/>
                <a:ea typeface="Times New Roman" panose="02020603050405020304" pitchFamily="18" charset="0"/>
              </a:rPr>
            </a:br>
            <a:r>
              <a:rPr lang="en-US" sz="1800" dirty="0">
                <a:solidFill>
                  <a:srgbClr val="000000"/>
                </a:solidFill>
                <a:effectLst/>
                <a:latin typeface="-webkit-standard"/>
                <a:ea typeface="Times New Roman" panose="02020603050405020304" pitchFamily="18" charset="0"/>
              </a:rPr>
              <a:t>Email: </a:t>
            </a:r>
            <a:r>
              <a:rPr lang="en-US" sz="1800" u="sng" dirty="0">
                <a:solidFill>
                  <a:srgbClr val="0563C1"/>
                </a:solidFill>
                <a:effectLst/>
                <a:latin typeface="-webkit-standard"/>
                <a:ea typeface="Times New Roman" panose="02020603050405020304" pitchFamily="18" charset="0"/>
                <a:hlinkClick r:id="rId2"/>
              </a:rPr>
              <a:t>scholars@iso.rochester.edu</a:t>
            </a:r>
            <a:br>
              <a:rPr lang="en-US" sz="1800" dirty="0">
                <a:solidFill>
                  <a:srgbClr val="000000"/>
                </a:solidFill>
                <a:effectLst/>
                <a:latin typeface="-webkit-standard"/>
                <a:ea typeface="Times New Roman" panose="02020603050405020304" pitchFamily="18" charset="0"/>
              </a:rPr>
            </a:br>
            <a:r>
              <a:rPr lang="en-US" sz="1800" dirty="0">
                <a:solidFill>
                  <a:srgbClr val="000000"/>
                </a:solidFill>
                <a:effectLst/>
                <a:latin typeface="-webkit-standard"/>
                <a:ea typeface="Times New Roman" panose="02020603050405020304" pitchFamily="18" charset="0"/>
              </a:rPr>
              <a:t>Web: </a:t>
            </a:r>
            <a:r>
              <a:rPr lang="en-US" sz="1800" u="sng" dirty="0">
                <a:solidFill>
                  <a:srgbClr val="0563C1"/>
                </a:solidFill>
                <a:effectLst/>
                <a:latin typeface="-webkit-standard"/>
                <a:ea typeface="Times New Roman" panose="02020603050405020304" pitchFamily="18" charset="0"/>
                <a:hlinkClick r:id="rId3"/>
              </a:rPr>
              <a:t>https://www.iso.rochester.edu/</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513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rgbClr val="FFFFFF"/>
                </a:solidFill>
              </a:rPr>
              <a:t>Returning to the final department </a:t>
            </a:r>
            <a:br>
              <a:rPr lang="en-US" dirty="0">
                <a:solidFill>
                  <a:srgbClr val="FFFFFF"/>
                </a:solidFill>
              </a:rPr>
            </a:br>
            <a:r>
              <a:rPr lang="en-US" dirty="0">
                <a:solidFill>
                  <a:srgbClr val="FFFFFF"/>
                </a:solidFill>
              </a:rPr>
              <a:t>e-form</a:t>
            </a:r>
          </a:p>
        </p:txBody>
      </p:sp>
      <p:sp>
        <p:nvSpPr>
          <p:cNvPr id="3" name="Content Placeholder 2"/>
          <p:cNvSpPr>
            <a:spLocks noGrp="1"/>
          </p:cNvSpPr>
          <p:nvPr>
            <p:ph type="body" idx="1"/>
          </p:nvPr>
        </p:nvSpPr>
        <p:spPr>
          <a:xfrm>
            <a:off x="4951048" y="1171254"/>
            <a:ext cx="6306003" cy="4726112"/>
          </a:xfrm>
        </p:spPr>
        <p:txBody>
          <a:bodyPr anchor="ctr">
            <a:normAutofit/>
          </a:bodyPr>
          <a:lstStyle/>
          <a:p>
            <a:endParaRPr lang="en-US" sz="1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dirty="0"/>
          </a:p>
        </p:txBody>
      </p:sp>
      <p:sp>
        <p:nvSpPr>
          <p:cNvPr id="6" name="TextBox 5">
            <a:extLst>
              <a:ext uri="{FF2B5EF4-FFF2-40B4-BE49-F238E27FC236}">
                <a16:creationId xmlns:a16="http://schemas.microsoft.com/office/drawing/2014/main" id="{5513CF54-B25B-49A7-33F3-ED7AB6BA7BB6}"/>
              </a:ext>
            </a:extLst>
          </p:cNvPr>
          <p:cNvSpPr txBox="1"/>
          <p:nvPr/>
        </p:nvSpPr>
        <p:spPr>
          <a:xfrm>
            <a:off x="5456091" y="804333"/>
            <a:ext cx="6097712" cy="4768293"/>
          </a:xfrm>
          <a:prstGeom prst="rect">
            <a:avLst/>
          </a:prstGeom>
          <a:noFill/>
        </p:spPr>
        <p:txBody>
          <a:bodyPr wrap="square">
            <a:spAutoFit/>
          </a:bodyPr>
          <a:lstStyle/>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Once the Scholar has submitted all of their E-forms, you will receive an email inviting you to return to the </a:t>
            </a:r>
            <a:r>
              <a:rPr lang="en-US" sz="1800" b="1" dirty="0">
                <a:effectLst/>
                <a:latin typeface="Calibri" panose="020F0502020204030204" pitchFamily="34" charset="0"/>
                <a:ea typeface="Calibri" panose="020F0502020204030204" pitchFamily="34" charset="0"/>
              </a:rPr>
              <a:t>J Visitor Application </a:t>
            </a:r>
            <a:r>
              <a:rPr lang="en-US" sz="1800" b="1" dirty="0">
                <a:solidFill>
                  <a:srgbClr val="FF0000"/>
                </a:solidFill>
                <a:effectLst/>
                <a:latin typeface="Calibri" panose="020F0502020204030204" pitchFamily="34" charset="0"/>
                <a:ea typeface="Calibri" panose="020F0502020204030204" pitchFamily="34" charset="0"/>
              </a:rPr>
              <a:t>to Submit the Request to the Department Chair. </a:t>
            </a:r>
            <a:endParaRPr lang="en-US" sz="18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r>
              <a:rPr lang="en-US" sz="1800" dirty="0">
                <a:solidFill>
                  <a:srgbClr val="000000"/>
                </a:solidFill>
                <a:effectLst/>
                <a:latin typeface="-webkit-standard"/>
                <a:ea typeface="Times New Roman" panose="02020603050405020304" pitchFamily="18" charset="0"/>
              </a:rPr>
              <a:t>Dear </a:t>
            </a:r>
            <a:r>
              <a:rPr lang="en-US" dirty="0">
                <a:solidFill>
                  <a:srgbClr val="000000"/>
                </a:solidFill>
                <a:latin typeface="-webkit-standard"/>
                <a:ea typeface="Times New Roman" panose="02020603050405020304" pitchFamily="18" charset="0"/>
              </a:rPr>
              <a:t>Sandy Smith</a:t>
            </a:r>
            <a:r>
              <a:rPr lang="en-US" sz="1800" dirty="0">
                <a:solidFill>
                  <a:srgbClr val="000000"/>
                </a:solidFill>
                <a:effectLst/>
                <a:latin typeface="-webkit-standard"/>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br>
              <a:rPr lang="en-US" sz="1800" dirty="0">
                <a:solidFill>
                  <a:srgbClr val="000000"/>
                </a:solidFill>
                <a:effectLst/>
                <a:latin typeface="-webkit-standard"/>
                <a:ea typeface="Times New Roman" panose="02020603050405020304" pitchFamily="18" charset="0"/>
              </a:rPr>
            </a:br>
            <a:r>
              <a:rPr lang="en-US" sz="1800" dirty="0">
                <a:solidFill>
                  <a:srgbClr val="000000"/>
                </a:solidFill>
                <a:effectLst/>
                <a:latin typeface="-webkit-standard"/>
                <a:ea typeface="Times New Roman" panose="02020603050405020304" pitchFamily="18" charset="0"/>
              </a:rPr>
              <a:t>The J-1 visa request has been submitted by </a:t>
            </a:r>
            <a:r>
              <a:rPr lang="en-US" dirty="0">
                <a:solidFill>
                  <a:srgbClr val="000000"/>
                </a:solidFill>
                <a:latin typeface="-webkit-standard"/>
                <a:ea typeface="Times New Roman" panose="02020603050405020304" pitchFamily="18" charset="0"/>
              </a:rPr>
              <a:t>Gavin Henry</a:t>
            </a:r>
            <a:r>
              <a:rPr lang="en-US" sz="1800" dirty="0">
                <a:solidFill>
                  <a:srgbClr val="000000"/>
                </a:solidFill>
                <a:effectLst/>
                <a:latin typeface="-webkit-standard"/>
                <a:ea typeface="Times New Roman" panose="02020603050405020304" pitchFamily="18" charset="0"/>
              </a:rPr>
              <a:t>. Please login to </a:t>
            </a:r>
            <a:r>
              <a:rPr lang="en-US" sz="1800" u="sng" dirty="0" err="1">
                <a:solidFill>
                  <a:srgbClr val="0563C1"/>
                </a:solidFill>
                <a:effectLst/>
                <a:latin typeface="-webkit-standard"/>
                <a:ea typeface="Times New Roman" panose="02020603050405020304" pitchFamily="18" charset="0"/>
                <a:hlinkClick r:id="rId2"/>
              </a:rPr>
              <a:t>URCompass</a:t>
            </a:r>
            <a:r>
              <a:rPr lang="en-US" sz="1800" dirty="0">
                <a:solidFill>
                  <a:srgbClr val="000000"/>
                </a:solidFill>
                <a:effectLst/>
                <a:latin typeface="-webkit-standard"/>
                <a:ea typeface="Times New Roman" panose="02020603050405020304" pitchFamily="18" charset="0"/>
              </a:rPr>
              <a:t> to review and send on for approval to your department chair.</a:t>
            </a:r>
          </a:p>
          <a:p>
            <a:pPr marL="0" marR="0"/>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webkit-standard"/>
                <a:ea typeface="Times New Roman" panose="02020603050405020304" pitchFamily="18" charset="0"/>
              </a:rPr>
              <a:t>International Services Office</a:t>
            </a:r>
            <a:br>
              <a:rPr lang="en-US" sz="1800" dirty="0">
                <a:solidFill>
                  <a:srgbClr val="000000"/>
                </a:solidFill>
                <a:effectLst/>
                <a:latin typeface="-webkit-standard"/>
                <a:ea typeface="Times New Roman" panose="02020603050405020304" pitchFamily="18" charset="0"/>
              </a:rPr>
            </a:br>
            <a:r>
              <a:rPr lang="en-US" sz="1800" dirty="0">
                <a:solidFill>
                  <a:srgbClr val="000000"/>
                </a:solidFill>
                <a:effectLst/>
                <a:latin typeface="-webkit-standard"/>
                <a:ea typeface="Times New Roman" panose="02020603050405020304" pitchFamily="18" charset="0"/>
              </a:rPr>
              <a:t>Scholar and Employee Services</a:t>
            </a:r>
            <a:br>
              <a:rPr lang="en-US" sz="1800" dirty="0">
                <a:solidFill>
                  <a:srgbClr val="000000"/>
                </a:solidFill>
                <a:effectLst/>
                <a:latin typeface="-webkit-standard"/>
                <a:ea typeface="Times New Roman" panose="02020603050405020304" pitchFamily="18" charset="0"/>
              </a:rPr>
            </a:br>
            <a:r>
              <a:rPr lang="en-US" sz="1800" dirty="0">
                <a:solidFill>
                  <a:srgbClr val="000000"/>
                </a:solidFill>
                <a:effectLst/>
                <a:latin typeface="-webkit-standard"/>
                <a:ea typeface="Times New Roman" panose="02020603050405020304" pitchFamily="18" charset="0"/>
              </a:rPr>
              <a:t>Email: </a:t>
            </a:r>
            <a:r>
              <a:rPr lang="en-US" sz="1800" u="sng" dirty="0">
                <a:solidFill>
                  <a:srgbClr val="0563C1"/>
                </a:solidFill>
                <a:effectLst/>
                <a:latin typeface="-webkit-standard"/>
                <a:ea typeface="Times New Roman" panose="02020603050405020304" pitchFamily="18" charset="0"/>
                <a:hlinkClick r:id="rId3"/>
              </a:rPr>
              <a:t>scholars@iso.rochester.edu</a:t>
            </a:r>
            <a:br>
              <a:rPr lang="en-US" sz="1800" dirty="0">
                <a:solidFill>
                  <a:srgbClr val="000000"/>
                </a:solidFill>
                <a:effectLst/>
                <a:latin typeface="-webkit-standard"/>
                <a:ea typeface="Times New Roman" panose="02020603050405020304" pitchFamily="18" charset="0"/>
              </a:rPr>
            </a:br>
            <a:r>
              <a:rPr lang="en-US" sz="1800" dirty="0">
                <a:solidFill>
                  <a:srgbClr val="000000"/>
                </a:solidFill>
                <a:effectLst/>
                <a:latin typeface="-webkit-standard"/>
                <a:ea typeface="Times New Roman" panose="02020603050405020304" pitchFamily="18" charset="0"/>
              </a:rPr>
              <a:t>Web: </a:t>
            </a:r>
            <a:r>
              <a:rPr lang="en-US" sz="1800" u="sng" dirty="0">
                <a:solidFill>
                  <a:srgbClr val="0563C1"/>
                </a:solidFill>
                <a:effectLst/>
                <a:latin typeface="-webkit-standard"/>
                <a:ea typeface="Times New Roman" panose="02020603050405020304" pitchFamily="18" charset="0"/>
                <a:hlinkClick r:id="rId4"/>
              </a:rPr>
              <a:t>https://www.iso.rochester.edu/</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4290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rgbClr val="FFFFFF"/>
                </a:solidFill>
              </a:rPr>
              <a:t>Returning to the final department </a:t>
            </a:r>
            <a:br>
              <a:rPr lang="en-US" dirty="0">
                <a:solidFill>
                  <a:srgbClr val="FFFFFF"/>
                </a:solidFill>
              </a:rPr>
            </a:br>
            <a:r>
              <a:rPr lang="en-US" dirty="0">
                <a:solidFill>
                  <a:srgbClr val="FFFFFF"/>
                </a:solidFill>
              </a:rPr>
              <a:t>e-form</a:t>
            </a:r>
          </a:p>
        </p:txBody>
      </p:sp>
      <p:sp>
        <p:nvSpPr>
          <p:cNvPr id="3" name="Content Placeholder 2"/>
          <p:cNvSpPr>
            <a:spLocks noGrp="1"/>
          </p:cNvSpPr>
          <p:nvPr>
            <p:ph type="body" idx="1"/>
          </p:nvPr>
        </p:nvSpPr>
        <p:spPr>
          <a:xfrm>
            <a:off x="4951048" y="1171254"/>
            <a:ext cx="6306003" cy="4726112"/>
          </a:xfrm>
        </p:spPr>
        <p:txBody>
          <a:bodyPr anchor="ctr">
            <a:normAutofit/>
          </a:bodyPr>
          <a:lstStyle/>
          <a:p>
            <a:endParaRPr lang="en-US" sz="1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dirty="0"/>
          </a:p>
        </p:txBody>
      </p:sp>
      <p:sp>
        <p:nvSpPr>
          <p:cNvPr id="5" name="TextBox 4">
            <a:extLst>
              <a:ext uri="{FF2B5EF4-FFF2-40B4-BE49-F238E27FC236}">
                <a16:creationId xmlns:a16="http://schemas.microsoft.com/office/drawing/2014/main" id="{97F70A46-D922-C6E1-80A4-FA0CB0876E67}"/>
              </a:ext>
            </a:extLst>
          </p:cNvPr>
          <p:cNvSpPr txBox="1"/>
          <p:nvPr/>
        </p:nvSpPr>
        <p:spPr>
          <a:xfrm>
            <a:off x="5321476" y="342668"/>
            <a:ext cx="6097712" cy="923330"/>
          </a:xfrm>
          <a:prstGeom prst="rect">
            <a:avLst/>
          </a:prstGeom>
          <a:noFill/>
        </p:spPr>
        <p:txBody>
          <a:bodyPr wrap="square">
            <a:spAutoFit/>
          </a:bodyPr>
          <a:lstStyle/>
          <a:p>
            <a:pPr marL="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rPr>
              <a:t>Click on the link in the email, and login to </a:t>
            </a:r>
            <a:r>
              <a:rPr lang="en-US" sz="1800" b="1" dirty="0" err="1">
                <a:solidFill>
                  <a:srgbClr val="FF0000"/>
                </a:solidFill>
                <a:effectLst/>
                <a:latin typeface="Calibri" panose="020F0502020204030204" pitchFamily="34" charset="0"/>
                <a:ea typeface="Calibri" panose="020F0502020204030204" pitchFamily="34" charset="0"/>
              </a:rPr>
              <a:t>URCompass</a:t>
            </a:r>
            <a:r>
              <a:rPr lang="en-US" sz="1800" b="1" dirty="0">
                <a:solidFill>
                  <a:srgbClr val="FF0000"/>
                </a:solidFill>
                <a:effectLst/>
                <a:latin typeface="Calibri" panose="020F0502020204030204" pitchFamily="34" charset="0"/>
                <a:ea typeface="Calibri" panose="020F0502020204030204" pitchFamily="34" charset="0"/>
              </a:rPr>
              <a:t>. Select ‘My Current Cases’ and then click on the J-1 Scholar case you are working on. </a:t>
            </a:r>
            <a:endParaRPr lang="en-US" sz="1600" dirty="0">
              <a:solidFill>
                <a:srgbClr val="000000"/>
              </a:solidFill>
              <a:effectLst/>
              <a:latin typeface="Calibri" panose="020F0502020204030204" pitchFamily="34" charset="0"/>
              <a:ea typeface="Calibri" panose="020F0502020204030204" pitchFamily="34" charset="0"/>
            </a:endParaRPr>
          </a:p>
        </p:txBody>
      </p:sp>
      <p:pic>
        <p:nvPicPr>
          <p:cNvPr id="7" name="Picture 6" descr="A screenshot of a computer&#10;&#10;Description automatically generated">
            <a:extLst>
              <a:ext uri="{FF2B5EF4-FFF2-40B4-BE49-F238E27FC236}">
                <a16:creationId xmlns:a16="http://schemas.microsoft.com/office/drawing/2014/main" id="{6BF110B8-4BC7-E345-0E64-202CE0C50B7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1348" y="1454252"/>
            <a:ext cx="5943600" cy="3682365"/>
          </a:xfrm>
          <a:prstGeom prst="rect">
            <a:avLst/>
          </a:prstGeom>
          <a:noFill/>
          <a:ln>
            <a:noFill/>
          </a:ln>
        </p:spPr>
      </p:pic>
      <p:sp>
        <p:nvSpPr>
          <p:cNvPr id="8" name="Rectangle: Rounded Corners 7">
            <a:extLst>
              <a:ext uri="{FF2B5EF4-FFF2-40B4-BE49-F238E27FC236}">
                <a16:creationId xmlns:a16="http://schemas.microsoft.com/office/drawing/2014/main" id="{30F9F5BE-A537-7FE7-453B-64ECDB2001C2}"/>
              </a:ext>
            </a:extLst>
          </p:cNvPr>
          <p:cNvSpPr/>
          <p:nvPr/>
        </p:nvSpPr>
        <p:spPr>
          <a:xfrm>
            <a:off x="6621231" y="2335123"/>
            <a:ext cx="1250950" cy="4000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70968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rgbClr val="FFFFFF"/>
                </a:solidFill>
              </a:rPr>
              <a:t>Submit the final department </a:t>
            </a:r>
            <a:br>
              <a:rPr lang="en-US" dirty="0">
                <a:solidFill>
                  <a:srgbClr val="FFFFFF"/>
                </a:solidFill>
              </a:rPr>
            </a:br>
            <a:r>
              <a:rPr lang="en-US" dirty="0">
                <a:solidFill>
                  <a:srgbClr val="FFFFFF"/>
                </a:solidFill>
              </a:rPr>
              <a:t>e-form</a:t>
            </a:r>
          </a:p>
        </p:txBody>
      </p:sp>
      <p:sp>
        <p:nvSpPr>
          <p:cNvPr id="3" name="Content Placeholder 2"/>
          <p:cNvSpPr>
            <a:spLocks noGrp="1"/>
          </p:cNvSpPr>
          <p:nvPr>
            <p:ph type="body" idx="1"/>
          </p:nvPr>
        </p:nvSpPr>
        <p:spPr>
          <a:xfrm>
            <a:off x="4951048" y="1171254"/>
            <a:ext cx="6306003" cy="4726112"/>
          </a:xfrm>
        </p:spPr>
        <p:txBody>
          <a:bodyPr anchor="ctr">
            <a:normAutofit/>
          </a:bodyPr>
          <a:lstStyle/>
          <a:p>
            <a:endParaRPr lang="en-US" sz="1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dirty="0"/>
          </a:p>
        </p:txBody>
      </p:sp>
      <p:sp>
        <p:nvSpPr>
          <p:cNvPr id="6" name="TextBox 5">
            <a:extLst>
              <a:ext uri="{FF2B5EF4-FFF2-40B4-BE49-F238E27FC236}">
                <a16:creationId xmlns:a16="http://schemas.microsoft.com/office/drawing/2014/main" id="{C1EADC71-45B2-89F3-B47E-7EE0F2E75C66}"/>
              </a:ext>
            </a:extLst>
          </p:cNvPr>
          <p:cNvSpPr txBox="1"/>
          <p:nvPr/>
        </p:nvSpPr>
        <p:spPr>
          <a:xfrm>
            <a:off x="5159339" y="1609452"/>
            <a:ext cx="6097712" cy="3016210"/>
          </a:xfrm>
          <a:prstGeom prst="rect">
            <a:avLst/>
          </a:prstGeom>
          <a:noFill/>
        </p:spPr>
        <p:txBody>
          <a:bodyPr wrap="square">
            <a:spAutoFit/>
          </a:bodyPr>
          <a:lstStyle/>
          <a:p>
            <a:pPr marL="0" marR="0">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rPr>
              <a:t>After looking up the Scholar, complete the </a:t>
            </a:r>
            <a:r>
              <a:rPr lang="en-US" b="1" dirty="0">
                <a:solidFill>
                  <a:srgbClr val="FF0000"/>
                </a:solidFill>
                <a:effectLst/>
                <a:latin typeface="Calibri" panose="020F0502020204030204" pitchFamily="34" charset="0"/>
                <a:ea typeface="Calibri" panose="020F0502020204030204" pitchFamily="34" charset="0"/>
              </a:rPr>
              <a:t>J-1 Department Final Review And Submit E-Form</a:t>
            </a:r>
            <a:r>
              <a:rPr lang="en-US" dirty="0">
                <a:solidFill>
                  <a:srgbClr val="FF0000"/>
                </a:solidFill>
                <a:effectLst/>
                <a:latin typeface="Calibri" panose="020F0502020204030204" pitchFamily="34" charset="0"/>
                <a:ea typeface="Calibri" panose="020F0502020204030204" pitchFamily="34" charset="0"/>
              </a:rPr>
              <a:t>.</a:t>
            </a:r>
          </a:p>
          <a:p>
            <a:pPr marL="0" marR="0">
              <a:spcBef>
                <a:spcPts val="0"/>
              </a:spcBef>
              <a:spcAft>
                <a:spcPts val="0"/>
              </a:spcAft>
            </a:pPr>
            <a:endParaRPr lang="en-US" sz="1400" dirty="0">
              <a:solidFill>
                <a:srgbClr val="000000"/>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ONCE THE FINAL E-FORM IS SUBMITTED, ISO WILL BE NOTIFIED OF THE NEW </a:t>
            </a:r>
            <a:r>
              <a:rPr lang="en-US" dirty="0">
                <a:latin typeface="Calibri" panose="020F0502020204030204" pitchFamily="34" charset="0"/>
                <a:ea typeface="Calibri" panose="020F0502020204030204" pitchFamily="34" charset="0"/>
              </a:rPr>
              <a:t>J-1 SCHOLAR APPLICATION. WE</a:t>
            </a:r>
            <a:r>
              <a:rPr lang="en-US" sz="1800" dirty="0">
                <a:effectLst/>
                <a:latin typeface="Calibri" panose="020F0502020204030204" pitchFamily="34" charset="0"/>
                <a:ea typeface="Calibri" panose="020F0502020204030204" pitchFamily="34" charset="0"/>
              </a:rPr>
              <a:t> WILL REVIEW THE  APPLICATION AND IF COMPLETE, WORK TO PROCESS THE</a:t>
            </a: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 DS-2019. IF THE APPLICATION IS NOT COMPLETE, WE WILL REACH OUT FOR THE MISSING INFORMATION OR DOCUMENTS.</a:t>
            </a:r>
            <a:endParaRPr lang="en-US" sz="14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rPr>
              <a:t> </a:t>
            </a: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 IF THE APPLICATION IS COMPLETE, PLEASE ALLOW T</a:t>
            </a:r>
            <a:r>
              <a:rPr lang="en-US" dirty="0">
                <a:latin typeface="Calibri" panose="020F0502020204030204" pitchFamily="34" charset="0"/>
                <a:ea typeface="Calibri" panose="020F0502020204030204" pitchFamily="34" charset="0"/>
              </a:rPr>
              <a:t>WO</a:t>
            </a:r>
            <a:r>
              <a:rPr lang="en-US" sz="1800" dirty="0">
                <a:effectLst/>
                <a:latin typeface="Calibri" panose="020F0502020204030204" pitchFamily="34" charset="0"/>
                <a:ea typeface="Calibri" panose="020F0502020204030204" pitchFamily="34" charset="0"/>
              </a:rPr>
              <a:t> WEEKS PROCESSING TIME FOR THE INITIAL DS-2019.</a:t>
            </a: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90422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rgbClr val="FFFFFF"/>
                </a:solidFill>
              </a:rPr>
              <a:t>Coming soon</a:t>
            </a:r>
          </a:p>
        </p:txBody>
      </p:sp>
      <p:sp>
        <p:nvSpPr>
          <p:cNvPr id="3" name="Content Placeholder 2"/>
          <p:cNvSpPr>
            <a:spLocks noGrp="1"/>
          </p:cNvSpPr>
          <p:nvPr>
            <p:ph type="body" idx="1"/>
          </p:nvPr>
        </p:nvSpPr>
        <p:spPr>
          <a:xfrm>
            <a:off x="4951048" y="1171254"/>
            <a:ext cx="6306003" cy="4726112"/>
          </a:xfrm>
        </p:spPr>
        <p:txBody>
          <a:bodyPr anchor="ctr">
            <a:normAutofit/>
          </a:bodyPr>
          <a:lstStyle/>
          <a:p>
            <a:endParaRPr lang="en-US" sz="1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dirty="0"/>
          </a:p>
        </p:txBody>
      </p:sp>
      <p:sp>
        <p:nvSpPr>
          <p:cNvPr id="4" name="TextBox 3">
            <a:extLst>
              <a:ext uri="{FF2B5EF4-FFF2-40B4-BE49-F238E27FC236}">
                <a16:creationId xmlns:a16="http://schemas.microsoft.com/office/drawing/2014/main" id="{F210FDE4-17D0-0DCF-488E-B0B218DE40A6}"/>
              </a:ext>
            </a:extLst>
          </p:cNvPr>
          <p:cNvSpPr txBox="1"/>
          <p:nvPr/>
        </p:nvSpPr>
        <p:spPr>
          <a:xfrm>
            <a:off x="5084956" y="657922"/>
            <a:ext cx="6668429" cy="5632311"/>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The J-1 Scholar New Request will be available soon! We will let you know as soon as the </a:t>
            </a:r>
            <a:r>
              <a:rPr lang="en-US" sz="2400" dirty="0" err="1">
                <a:latin typeface="Calibri" panose="020F0502020204030204" pitchFamily="34" charset="0"/>
                <a:cs typeface="Calibri" panose="020F0502020204030204" pitchFamily="34" charset="0"/>
              </a:rPr>
              <a:t>Eforms</a:t>
            </a:r>
            <a:r>
              <a:rPr lang="en-US" sz="2400" dirty="0">
                <a:latin typeface="Calibri" panose="020F0502020204030204" pitchFamily="34" charset="0"/>
                <a:cs typeface="Calibri" panose="020F0502020204030204" pitchFamily="34" charset="0"/>
              </a:rPr>
              <a:t> are LIVE.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We are also excited to have the following </a:t>
            </a:r>
            <a:r>
              <a:rPr lang="en-US" sz="2400" dirty="0" err="1">
                <a:latin typeface="Calibri" panose="020F0502020204030204" pitchFamily="34" charset="0"/>
                <a:cs typeface="Calibri" panose="020F0502020204030204" pitchFamily="34" charset="0"/>
              </a:rPr>
              <a:t>Eforms</a:t>
            </a:r>
            <a:r>
              <a:rPr lang="en-US" sz="2400" dirty="0">
                <a:latin typeface="Calibri" panose="020F0502020204030204" pitchFamily="34" charset="0"/>
                <a:cs typeface="Calibri" panose="020F0502020204030204" pitchFamily="34" charset="0"/>
              </a:rPr>
              <a:t> launching in the next few months:</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J-1 Scholar Extension</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J-1 Student Intern</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J-1 Scholar – Add Dependent</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H-1B Initial &amp; Transfer</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H-1B Extension</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349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rgbClr val="FFFFFF"/>
                </a:solidFill>
              </a:rPr>
              <a:t>UR Compass</a:t>
            </a:r>
          </a:p>
        </p:txBody>
      </p:sp>
      <p:sp>
        <p:nvSpPr>
          <p:cNvPr id="3" name="Content Placeholder 2"/>
          <p:cNvSpPr>
            <a:spLocks noGrp="1"/>
          </p:cNvSpPr>
          <p:nvPr>
            <p:ph type="body" idx="1"/>
          </p:nvPr>
        </p:nvSpPr>
        <p:spPr>
          <a:xfrm>
            <a:off x="4951048" y="1252027"/>
            <a:ext cx="6306003" cy="4801640"/>
          </a:xfrm>
        </p:spPr>
        <p:txBody>
          <a:bodyPr anchor="ctr">
            <a:normAutofit/>
          </a:bodyPr>
          <a:lstStyle/>
          <a:p>
            <a:endParaRPr lang="en-US" dirty="0"/>
          </a:p>
          <a:p>
            <a:endParaRPr lang="en-US" dirty="0"/>
          </a:p>
          <a:p>
            <a:endParaRPr lang="en-US" dirty="0"/>
          </a:p>
        </p:txBody>
      </p:sp>
      <p:pic>
        <p:nvPicPr>
          <p:cNvPr id="2049" name="Picture 24">
            <a:extLst>
              <a:ext uri="{FF2B5EF4-FFF2-40B4-BE49-F238E27FC236}">
                <a16:creationId xmlns:a16="http://schemas.microsoft.com/office/drawing/2014/main" id="{9B53F0CC-B540-F736-E591-21B56931A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640" y="1630709"/>
            <a:ext cx="5983854" cy="3562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E142E749-90A3-2EEF-0E8E-3263D8FE7934}"/>
              </a:ext>
            </a:extLst>
          </p:cNvPr>
          <p:cNvSpPr/>
          <p:nvPr/>
        </p:nvSpPr>
        <p:spPr>
          <a:xfrm>
            <a:off x="6237149" y="2758694"/>
            <a:ext cx="3733800" cy="228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a:extLst>
              <a:ext uri="{FF2B5EF4-FFF2-40B4-BE49-F238E27FC236}">
                <a16:creationId xmlns:a16="http://schemas.microsoft.com/office/drawing/2014/main" id="{FCD00BEE-4854-598B-181B-50BECE247219}"/>
              </a:ext>
            </a:extLst>
          </p:cNvPr>
          <p:cNvSpPr/>
          <p:nvPr/>
        </p:nvSpPr>
        <p:spPr>
          <a:xfrm>
            <a:off x="9462783" y="4575394"/>
            <a:ext cx="190500" cy="222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4">
            <a:extLst>
              <a:ext uri="{FF2B5EF4-FFF2-40B4-BE49-F238E27FC236}">
                <a16:creationId xmlns:a16="http://schemas.microsoft.com/office/drawing/2014/main" id="{43F0E518-53D3-270B-3890-DFC5C5F87EC7}"/>
              </a:ext>
            </a:extLst>
          </p:cNvPr>
          <p:cNvSpPr>
            <a:spLocks noChangeArrowheads="1"/>
          </p:cNvSpPr>
          <p:nvPr/>
        </p:nvSpPr>
        <p:spPr bwMode="auto">
          <a:xfrm>
            <a:off x="5753305" y="79482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Welcome to ISO's Client Portal Login Page (rochester.edu)</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https://urcompass.ur.rochester.edu/istart/controllers/start/StartEngine.cfm</a:t>
            </a:r>
            <a:r>
              <a:rPr kumimoji="0" lang="en-US" altLang="en-US" sz="11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5">
            <a:extLst>
              <a:ext uri="{FF2B5EF4-FFF2-40B4-BE49-F238E27FC236}">
                <a16:creationId xmlns:a16="http://schemas.microsoft.com/office/drawing/2014/main" id="{E41F3B91-9E92-0A53-30D7-84235F6B8239}"/>
              </a:ext>
            </a:extLst>
          </p:cNvPr>
          <p:cNvSpPr>
            <a:spLocks noChangeArrowheads="1"/>
          </p:cNvSpPr>
          <p:nvPr/>
        </p:nvSpPr>
        <p:spPr bwMode="auto">
          <a:xfrm>
            <a:off x="5011433" y="8733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6">
            <a:extLst>
              <a:ext uri="{FF2B5EF4-FFF2-40B4-BE49-F238E27FC236}">
                <a16:creationId xmlns:a16="http://schemas.microsoft.com/office/drawing/2014/main" id="{0911CA3F-BCBA-E12C-538B-1077C6ACA304}"/>
              </a:ext>
            </a:extLst>
          </p:cNvPr>
          <p:cNvSpPr>
            <a:spLocks noChangeArrowheads="1"/>
          </p:cNvSpPr>
          <p:nvPr/>
        </p:nvSpPr>
        <p:spPr bwMode="auto">
          <a:xfrm>
            <a:off x="5131212" y="481609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7740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rgbClr val="FFFFFF"/>
                </a:solidFill>
              </a:rPr>
              <a:t>Login</a:t>
            </a:r>
          </a:p>
        </p:txBody>
      </p:sp>
      <p:sp>
        <p:nvSpPr>
          <p:cNvPr id="3" name="Content Placeholder 2"/>
          <p:cNvSpPr>
            <a:spLocks noGrp="1"/>
          </p:cNvSpPr>
          <p:nvPr>
            <p:ph idx="1"/>
          </p:nvPr>
        </p:nvSpPr>
        <p:spPr>
          <a:xfrm>
            <a:off x="4951048" y="804333"/>
            <a:ext cx="6306003" cy="5249334"/>
          </a:xfrm>
        </p:spPr>
        <p:txBody>
          <a:bodyPr anchor="ctr">
            <a:normAutofit/>
          </a:bodyPr>
          <a:lstStyle/>
          <a:p>
            <a:r>
              <a:rPr lang="en-US" dirty="0"/>
              <a:t>You will login to UR Compass with your Net ID and password</a:t>
            </a:r>
          </a:p>
          <a:p>
            <a:endParaRPr lang="en-US" dirty="0"/>
          </a:p>
          <a:p>
            <a:endParaRPr lang="en-US" dirty="0"/>
          </a:p>
          <a:p>
            <a:endParaRPr lang="en-US" dirty="0"/>
          </a:p>
          <a:p>
            <a:endParaRPr lang="en-US" dirty="0"/>
          </a:p>
          <a:p>
            <a:endParaRPr lang="en-US" dirty="0"/>
          </a:p>
          <a:p>
            <a:endParaRPr lang="en-US" dirty="0"/>
          </a:p>
          <a:p>
            <a:endParaRPr dirty="0"/>
          </a:p>
        </p:txBody>
      </p:sp>
      <p:pic>
        <p:nvPicPr>
          <p:cNvPr id="5" name="Picture 4">
            <a:extLst>
              <a:ext uri="{FF2B5EF4-FFF2-40B4-BE49-F238E27FC236}">
                <a16:creationId xmlns:a16="http://schemas.microsoft.com/office/drawing/2014/main" id="{0A969550-14E6-DCC1-52C7-55CE7F1A1AD0}"/>
              </a:ext>
            </a:extLst>
          </p:cNvPr>
          <p:cNvPicPr>
            <a:picLocks noChangeAspect="1"/>
          </p:cNvPicPr>
          <p:nvPr/>
        </p:nvPicPr>
        <p:blipFill>
          <a:blip r:embed="rId2"/>
          <a:stretch>
            <a:fillRect/>
          </a:stretch>
        </p:blipFill>
        <p:spPr>
          <a:xfrm>
            <a:off x="5132249" y="2299356"/>
            <a:ext cx="5943600" cy="2834640"/>
          </a:xfrm>
          <a:prstGeom prst="rect">
            <a:avLst/>
          </a:prstGeom>
        </p:spPr>
      </p:pic>
    </p:spTree>
    <p:extLst>
      <p:ext uri="{BB962C8B-B14F-4D97-AF65-F5344CB8AC3E}">
        <p14:creationId xmlns:p14="http://schemas.microsoft.com/office/powerpoint/2010/main" val="80566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rgbClr val="FFFFFF"/>
                </a:solidFill>
              </a:rPr>
              <a:t>Login</a:t>
            </a:r>
          </a:p>
        </p:txBody>
      </p:sp>
      <p:sp>
        <p:nvSpPr>
          <p:cNvPr id="3" name="Content Placeholder 2"/>
          <p:cNvSpPr>
            <a:spLocks noGrp="1"/>
          </p:cNvSpPr>
          <p:nvPr>
            <p:ph idx="1"/>
          </p:nvPr>
        </p:nvSpPr>
        <p:spPr>
          <a:xfrm>
            <a:off x="4951048" y="804333"/>
            <a:ext cx="6306003" cy="5249334"/>
          </a:xfrm>
        </p:spPr>
        <p:txBody>
          <a:bodyPr anchor="ctr">
            <a:normAutofit fontScale="47500" lnSpcReduction="20000"/>
          </a:bodyPr>
          <a:lstStyle/>
          <a:p>
            <a:pPr marL="0" indent="0">
              <a:buNone/>
            </a:pPr>
            <a:endParaRPr lang="en-US" dirty="0"/>
          </a:p>
          <a:p>
            <a:endParaRPr lang="en-US" dirty="0"/>
          </a:p>
          <a:p>
            <a:endParaRPr lang="en-US" dirty="0"/>
          </a:p>
          <a:p>
            <a:r>
              <a:rPr lang="en-US" sz="3600" dirty="0"/>
              <a:t>If this is your first time logging in to UR Compass, you will need to request Departmental Access. </a:t>
            </a:r>
          </a:p>
          <a:p>
            <a:endParaRPr lang="en-US" dirty="0"/>
          </a:p>
          <a:p>
            <a:pPr marL="0" indent="0">
              <a:buNone/>
            </a:pPr>
            <a:r>
              <a:rPr lang="en-US" sz="2900" dirty="0"/>
              <a:t>Welcome to the U of R!</a:t>
            </a:r>
            <a:br>
              <a:rPr lang="en-US" sz="2900" dirty="0"/>
            </a:br>
            <a:br>
              <a:rPr lang="en-US" sz="2900" dirty="0"/>
            </a:br>
            <a:r>
              <a:rPr lang="en-US" sz="2900" dirty="0"/>
              <a:t>Here are instructions for requesting an account and access to </a:t>
            </a:r>
            <a:r>
              <a:rPr lang="en-US" sz="2900" dirty="0" err="1"/>
              <a:t>URcompass</a:t>
            </a:r>
            <a:r>
              <a:rPr lang="en-US" sz="2900" dirty="0"/>
              <a:t> (the ISO client portal):</a:t>
            </a:r>
            <a:br>
              <a:rPr lang="en-US" sz="2900" dirty="0"/>
            </a:br>
            <a:br>
              <a:rPr lang="en-US" sz="2900" dirty="0"/>
            </a:br>
            <a:r>
              <a:rPr lang="en-US" sz="2900" dirty="0"/>
              <a:t>1.                   Go to the ISO </a:t>
            </a:r>
            <a:r>
              <a:rPr lang="en-US" sz="2900" dirty="0" err="1"/>
              <a:t>URcompass</a:t>
            </a:r>
            <a:r>
              <a:rPr lang="en-US" sz="2900" dirty="0"/>
              <a:t> website: </a:t>
            </a:r>
            <a:r>
              <a:rPr lang="en-US" sz="2900" dirty="0">
                <a:effectLst/>
                <a:hlinkClick r:id="rId2" tooltip="https://urcompass.ur.rochester.edu/"/>
              </a:rPr>
              <a:t>https://urcompass.ur.rochester.edu/</a:t>
            </a:r>
            <a:br>
              <a:rPr lang="en-US" sz="2900" dirty="0"/>
            </a:br>
            <a:r>
              <a:rPr lang="en-US" sz="2900" dirty="0"/>
              <a:t>2.                   Click on the "Login" button located at the top of the page.</a:t>
            </a:r>
            <a:br>
              <a:rPr lang="en-US" sz="2900" dirty="0"/>
            </a:br>
            <a:r>
              <a:rPr lang="en-US" sz="2900" dirty="0"/>
              <a:t>3.                   Use your NetID and password to access the system.</a:t>
            </a:r>
            <a:br>
              <a:rPr lang="en-US" sz="2900" dirty="0"/>
            </a:br>
            <a:r>
              <a:rPr lang="en-US" sz="2900" dirty="0"/>
              <a:t>4.                   You will be taken to a screen to request a new account.</a:t>
            </a:r>
            <a:br>
              <a:rPr lang="en-US" sz="2900" dirty="0"/>
            </a:br>
            <a:r>
              <a:rPr lang="en-US" sz="2900" dirty="0"/>
              <a:t>a Indicate that you are requesting a “Department” account</a:t>
            </a:r>
            <a:br>
              <a:rPr lang="en-US" sz="2900" dirty="0"/>
            </a:br>
            <a:r>
              <a:rPr lang="en-US" sz="2900" dirty="0"/>
              <a:t>b Click on the “Request Account” button.</a:t>
            </a:r>
            <a:br>
              <a:rPr lang="en-US" sz="2900" dirty="0"/>
            </a:br>
            <a:r>
              <a:rPr lang="en-US" sz="2900" dirty="0"/>
              <a:t>5.                   Fill out the departmental account request form with your name and contact information (email, phone number, and department)</a:t>
            </a:r>
            <a:br>
              <a:rPr lang="en-US" sz="2900" dirty="0"/>
            </a:br>
            <a:r>
              <a:rPr lang="en-US" sz="2900" dirty="0"/>
              <a:t>a Once you have completed the form, click the "Submit" button.</a:t>
            </a:r>
            <a:br>
              <a:rPr lang="en-US" sz="2900" dirty="0"/>
            </a:br>
            <a:r>
              <a:rPr lang="en-US" sz="2900" dirty="0"/>
              <a:t>7.            Your request will be sent to the </a:t>
            </a:r>
            <a:r>
              <a:rPr lang="en-US" sz="2900" dirty="0" err="1"/>
              <a:t>URcompass</a:t>
            </a:r>
            <a:r>
              <a:rPr lang="en-US" sz="2900" dirty="0"/>
              <a:t> website administrators for review.</a:t>
            </a:r>
            <a:br>
              <a:rPr lang="en-US" sz="2900" dirty="0"/>
            </a:br>
            <a:r>
              <a:rPr lang="en-US" sz="2900" dirty="0"/>
              <a:t>8.            You will receive an email notification once your departmental account has been created.</a:t>
            </a:r>
            <a:br>
              <a:rPr lang="en-US" dirty="0"/>
            </a:br>
            <a:endParaRPr lang="en-US" dirty="0"/>
          </a:p>
          <a:p>
            <a:endParaRPr lang="en-US" dirty="0"/>
          </a:p>
          <a:p>
            <a:endParaRPr lang="en-US" dirty="0"/>
          </a:p>
          <a:p>
            <a:endParaRPr lang="en-US" dirty="0"/>
          </a:p>
          <a:p>
            <a:endParaRPr lang="en-US" dirty="0"/>
          </a:p>
          <a:p>
            <a:endParaRPr lang="en-US" dirty="0"/>
          </a:p>
          <a:p>
            <a:endParaRPr lang="en-US" dirty="0"/>
          </a:p>
          <a:p>
            <a:endParaRPr dirty="0"/>
          </a:p>
        </p:txBody>
      </p:sp>
    </p:spTree>
    <p:extLst>
      <p:ext uri="{BB962C8B-B14F-4D97-AF65-F5344CB8AC3E}">
        <p14:creationId xmlns:p14="http://schemas.microsoft.com/office/powerpoint/2010/main" val="33136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rgbClr val="FFFFFF"/>
                </a:solidFill>
              </a:rPr>
              <a:t>Departmental services</a:t>
            </a:r>
          </a:p>
        </p:txBody>
      </p:sp>
      <p:sp>
        <p:nvSpPr>
          <p:cNvPr id="3" name="Content Placeholder 2"/>
          <p:cNvSpPr>
            <a:spLocks noGrp="1"/>
          </p:cNvSpPr>
          <p:nvPr>
            <p:ph idx="1"/>
          </p:nvPr>
        </p:nvSpPr>
        <p:spPr>
          <a:xfrm>
            <a:off x="4951048" y="804333"/>
            <a:ext cx="6306003" cy="5249334"/>
          </a:xfrm>
        </p:spPr>
        <p:txBody>
          <a:bodyPr anchor="ctr">
            <a:normAutofit/>
          </a:bodyPr>
          <a:lstStyle/>
          <a:p>
            <a:r>
              <a:rPr lang="en-US" dirty="0"/>
              <a:t>After you have successfully logged into UR Compass, you will choose Departmental Services from the list on the lefthand side of the screen</a:t>
            </a:r>
          </a:p>
          <a:p>
            <a:endParaRPr lang="en-US" dirty="0"/>
          </a:p>
          <a:p>
            <a:endParaRPr lang="en-US" dirty="0"/>
          </a:p>
          <a:p>
            <a:endParaRPr lang="en-US" dirty="0"/>
          </a:p>
          <a:p>
            <a:endParaRPr lang="en-US" dirty="0"/>
          </a:p>
          <a:p>
            <a:endParaRPr lang="en-US" dirty="0"/>
          </a:p>
          <a:p>
            <a:endParaRPr lang="en-US" dirty="0"/>
          </a:p>
          <a:p>
            <a:endParaRPr lang="en-US" dirty="0"/>
          </a:p>
          <a:p>
            <a:endParaRPr dirty="0"/>
          </a:p>
        </p:txBody>
      </p:sp>
      <p:pic>
        <p:nvPicPr>
          <p:cNvPr id="4" name="Picture 3">
            <a:extLst>
              <a:ext uri="{FF2B5EF4-FFF2-40B4-BE49-F238E27FC236}">
                <a16:creationId xmlns:a16="http://schemas.microsoft.com/office/drawing/2014/main" id="{6F6879D3-CC65-F194-3441-FDEA50A25B51}"/>
              </a:ext>
            </a:extLst>
          </p:cNvPr>
          <p:cNvPicPr>
            <a:picLocks noChangeAspect="1"/>
          </p:cNvPicPr>
          <p:nvPr/>
        </p:nvPicPr>
        <p:blipFill>
          <a:blip r:embed="rId2"/>
          <a:stretch>
            <a:fillRect/>
          </a:stretch>
        </p:blipFill>
        <p:spPr>
          <a:xfrm>
            <a:off x="5451348" y="2332233"/>
            <a:ext cx="5943600" cy="3051425"/>
          </a:xfrm>
          <a:prstGeom prst="rect">
            <a:avLst/>
          </a:prstGeom>
        </p:spPr>
      </p:pic>
      <p:sp>
        <p:nvSpPr>
          <p:cNvPr id="5" name="Rectangle: Rounded Corners 4">
            <a:extLst>
              <a:ext uri="{FF2B5EF4-FFF2-40B4-BE49-F238E27FC236}">
                <a16:creationId xmlns:a16="http://schemas.microsoft.com/office/drawing/2014/main" id="{EA05134C-02CB-2B13-C963-848EE9932055}"/>
              </a:ext>
            </a:extLst>
          </p:cNvPr>
          <p:cNvSpPr/>
          <p:nvPr/>
        </p:nvSpPr>
        <p:spPr>
          <a:xfrm>
            <a:off x="5550590" y="3362325"/>
            <a:ext cx="933450" cy="2130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6890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rgbClr val="FFFFFF"/>
                </a:solidFill>
              </a:rPr>
              <a:t>J-1 scholar new request</a:t>
            </a:r>
          </a:p>
        </p:txBody>
      </p:sp>
      <p:sp>
        <p:nvSpPr>
          <p:cNvPr id="3" name="Content Placeholder 2"/>
          <p:cNvSpPr>
            <a:spLocks noGrp="1"/>
          </p:cNvSpPr>
          <p:nvPr>
            <p:ph idx="1"/>
          </p:nvPr>
        </p:nvSpPr>
        <p:spPr>
          <a:xfrm>
            <a:off x="4951048" y="804333"/>
            <a:ext cx="6306003" cy="5249334"/>
          </a:xfrm>
        </p:spPr>
        <p:txBody>
          <a:bodyPr anchor="ctr">
            <a:normAutofit/>
          </a:bodyPr>
          <a:lstStyle/>
          <a:p>
            <a:r>
              <a:rPr lang="en-US" dirty="0"/>
              <a:t>Once in the Departmental Services menu, choose J-1 Scholar New Request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dirty="0"/>
          </a:p>
        </p:txBody>
      </p:sp>
      <p:pic>
        <p:nvPicPr>
          <p:cNvPr id="4" name="Picture 3">
            <a:extLst>
              <a:ext uri="{FF2B5EF4-FFF2-40B4-BE49-F238E27FC236}">
                <a16:creationId xmlns:a16="http://schemas.microsoft.com/office/drawing/2014/main" id="{4015F09C-6F85-9888-5D4C-989E7314708D}"/>
              </a:ext>
            </a:extLst>
          </p:cNvPr>
          <p:cNvPicPr>
            <a:picLocks noChangeAspect="1"/>
          </p:cNvPicPr>
          <p:nvPr/>
        </p:nvPicPr>
        <p:blipFill>
          <a:blip r:embed="rId2"/>
          <a:stretch>
            <a:fillRect/>
          </a:stretch>
        </p:blipFill>
        <p:spPr>
          <a:xfrm>
            <a:off x="5132249" y="2024914"/>
            <a:ext cx="5943600" cy="2561590"/>
          </a:xfrm>
          <a:prstGeom prst="rect">
            <a:avLst/>
          </a:prstGeom>
        </p:spPr>
      </p:pic>
      <p:sp>
        <p:nvSpPr>
          <p:cNvPr id="5" name="Rectangle: Rounded Corners 4">
            <a:extLst>
              <a:ext uri="{FF2B5EF4-FFF2-40B4-BE49-F238E27FC236}">
                <a16:creationId xmlns:a16="http://schemas.microsoft.com/office/drawing/2014/main" id="{5E75A76F-0C55-69D7-92E4-15EDD0509D21}"/>
              </a:ext>
            </a:extLst>
          </p:cNvPr>
          <p:cNvSpPr/>
          <p:nvPr/>
        </p:nvSpPr>
        <p:spPr>
          <a:xfrm>
            <a:off x="7013325" y="4061182"/>
            <a:ext cx="1206500" cy="4000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83571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err="1">
                <a:solidFill>
                  <a:srgbClr val="FFFFFF"/>
                </a:solidFill>
              </a:rPr>
              <a:t>LOOk</a:t>
            </a:r>
            <a:r>
              <a:rPr lang="en-US" dirty="0">
                <a:solidFill>
                  <a:srgbClr val="FFFFFF"/>
                </a:solidFill>
              </a:rPr>
              <a:t> up scholar</a:t>
            </a:r>
          </a:p>
        </p:txBody>
      </p:sp>
      <p:sp>
        <p:nvSpPr>
          <p:cNvPr id="3" name="Content Placeholder 2"/>
          <p:cNvSpPr>
            <a:spLocks noGrp="1"/>
          </p:cNvSpPr>
          <p:nvPr>
            <p:ph type="body" idx="1"/>
          </p:nvPr>
        </p:nvSpPr>
        <p:spPr>
          <a:xfrm>
            <a:off x="4951048" y="804333"/>
            <a:ext cx="6306003" cy="5249334"/>
          </a:xfrm>
        </p:spPr>
        <p:txBody>
          <a:bodyPr anchor="ctr">
            <a:normAutofit/>
          </a:bodyPr>
          <a:lstStyle/>
          <a:p>
            <a:r>
              <a:rPr lang="en-US" dirty="0"/>
              <a:t>Next you will lookup the scholar in the system by the University ID and date of birth</a:t>
            </a:r>
          </a:p>
          <a:p>
            <a:endParaRPr lang="en-US" dirty="0"/>
          </a:p>
          <a:p>
            <a:endParaRPr lang="en-US" dirty="0"/>
          </a:p>
          <a:p>
            <a:endParaRPr lang="en-US" dirty="0"/>
          </a:p>
          <a:p>
            <a:endParaRPr lang="en-US" dirty="0"/>
          </a:p>
          <a:p>
            <a:endParaRPr dirty="0"/>
          </a:p>
        </p:txBody>
      </p:sp>
      <p:pic>
        <p:nvPicPr>
          <p:cNvPr id="4" name="Picture 3">
            <a:extLst>
              <a:ext uri="{FF2B5EF4-FFF2-40B4-BE49-F238E27FC236}">
                <a16:creationId xmlns:a16="http://schemas.microsoft.com/office/drawing/2014/main" id="{1366B6F1-C588-3D7B-F586-8F69E2C60215}"/>
              </a:ext>
            </a:extLst>
          </p:cNvPr>
          <p:cNvPicPr>
            <a:picLocks noChangeAspect="1"/>
          </p:cNvPicPr>
          <p:nvPr/>
        </p:nvPicPr>
        <p:blipFill>
          <a:blip r:embed="rId2"/>
          <a:stretch>
            <a:fillRect/>
          </a:stretch>
        </p:blipFill>
        <p:spPr>
          <a:xfrm>
            <a:off x="5132249" y="2981114"/>
            <a:ext cx="5943600" cy="2316480"/>
          </a:xfrm>
          <a:prstGeom prst="rect">
            <a:avLst/>
          </a:prstGeom>
        </p:spPr>
      </p:pic>
      <p:sp>
        <p:nvSpPr>
          <p:cNvPr id="5" name="Rectangle: Rounded Corners 4">
            <a:extLst>
              <a:ext uri="{FF2B5EF4-FFF2-40B4-BE49-F238E27FC236}">
                <a16:creationId xmlns:a16="http://schemas.microsoft.com/office/drawing/2014/main" id="{5E45D95B-D85B-8424-556D-A4C47FED3DA7}"/>
              </a:ext>
            </a:extLst>
          </p:cNvPr>
          <p:cNvSpPr/>
          <p:nvPr/>
        </p:nvSpPr>
        <p:spPr>
          <a:xfrm>
            <a:off x="6240908" y="4218505"/>
            <a:ext cx="3162300" cy="7429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61821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rgbClr val="FFFFFF"/>
                </a:solidFill>
              </a:rPr>
              <a:t>List of </a:t>
            </a:r>
            <a:r>
              <a:rPr lang="en-US" dirty="0" err="1">
                <a:solidFill>
                  <a:srgbClr val="FFFFFF"/>
                </a:solidFill>
              </a:rPr>
              <a:t>Eforms</a:t>
            </a:r>
            <a:r>
              <a:rPr lang="en-US" dirty="0">
                <a:solidFill>
                  <a:srgbClr val="FFFFFF"/>
                </a:solidFill>
              </a:rPr>
              <a:t> to be filled out by the department and the scholar</a:t>
            </a:r>
          </a:p>
        </p:txBody>
      </p:sp>
      <p:sp>
        <p:nvSpPr>
          <p:cNvPr id="3" name="Content Placeholder 2"/>
          <p:cNvSpPr>
            <a:spLocks noGrp="1"/>
          </p:cNvSpPr>
          <p:nvPr>
            <p:ph type="body" idx="1"/>
          </p:nvPr>
        </p:nvSpPr>
        <p:spPr>
          <a:xfrm>
            <a:off x="4951048" y="1171254"/>
            <a:ext cx="6306003" cy="4726112"/>
          </a:xfrm>
        </p:spPr>
        <p:txBody>
          <a:bodyPr anchor="ctr">
            <a:normAutofit/>
          </a:bodyPr>
          <a:lstStyle/>
          <a:p>
            <a:r>
              <a:rPr lang="en-US" sz="1600" dirty="0"/>
              <a:t>Once you have looked up the scholar record, complete the </a:t>
            </a:r>
            <a:r>
              <a:rPr lang="en-US" sz="1600" dirty="0" err="1"/>
              <a:t>Eforms</a:t>
            </a:r>
            <a:r>
              <a:rPr lang="en-US" sz="1600" dirty="0"/>
              <a:t> in the order listed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dirty="0"/>
          </a:p>
        </p:txBody>
      </p:sp>
      <p:pic>
        <p:nvPicPr>
          <p:cNvPr id="6" name="Picture 5">
            <a:extLst>
              <a:ext uri="{FF2B5EF4-FFF2-40B4-BE49-F238E27FC236}">
                <a16:creationId xmlns:a16="http://schemas.microsoft.com/office/drawing/2014/main" id="{0ECD98E3-FC0F-3ED7-E546-82DD5BC029C2}"/>
              </a:ext>
            </a:extLst>
          </p:cNvPr>
          <p:cNvPicPr>
            <a:picLocks noChangeAspect="1"/>
          </p:cNvPicPr>
          <p:nvPr/>
        </p:nvPicPr>
        <p:blipFill>
          <a:blip r:embed="rId2"/>
          <a:stretch>
            <a:fillRect/>
          </a:stretch>
        </p:blipFill>
        <p:spPr>
          <a:xfrm>
            <a:off x="4951048" y="652641"/>
            <a:ext cx="5943600" cy="3641725"/>
          </a:xfrm>
          <a:prstGeom prst="rect">
            <a:avLst/>
          </a:prstGeom>
        </p:spPr>
      </p:pic>
      <p:pic>
        <p:nvPicPr>
          <p:cNvPr id="7" name="Picture 6">
            <a:extLst>
              <a:ext uri="{FF2B5EF4-FFF2-40B4-BE49-F238E27FC236}">
                <a16:creationId xmlns:a16="http://schemas.microsoft.com/office/drawing/2014/main" id="{27D82D21-1610-51A1-9669-36AC679959ED}"/>
              </a:ext>
            </a:extLst>
          </p:cNvPr>
          <p:cNvPicPr>
            <a:picLocks noChangeAspect="1"/>
          </p:cNvPicPr>
          <p:nvPr/>
        </p:nvPicPr>
        <p:blipFill>
          <a:blip r:embed="rId3"/>
          <a:stretch>
            <a:fillRect/>
          </a:stretch>
        </p:blipFill>
        <p:spPr>
          <a:xfrm>
            <a:off x="5094163" y="4075053"/>
            <a:ext cx="5353050" cy="2782948"/>
          </a:xfrm>
          <a:prstGeom prst="rect">
            <a:avLst/>
          </a:prstGeom>
        </p:spPr>
      </p:pic>
    </p:spTree>
    <p:extLst>
      <p:ext uri="{BB962C8B-B14F-4D97-AF65-F5344CB8AC3E}">
        <p14:creationId xmlns:p14="http://schemas.microsoft.com/office/powerpoint/2010/main" val="2535923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dirty="0">
                <a:solidFill>
                  <a:srgbClr val="FFFFFF"/>
                </a:solidFill>
              </a:rPr>
              <a:t>Automated Email</a:t>
            </a:r>
            <a:br>
              <a:rPr lang="en-US" dirty="0">
                <a:solidFill>
                  <a:srgbClr val="FFFFFF"/>
                </a:solidFill>
              </a:rPr>
            </a:br>
            <a:r>
              <a:rPr lang="en-US" dirty="0">
                <a:solidFill>
                  <a:srgbClr val="FFFFFF"/>
                </a:solidFill>
              </a:rPr>
              <a:t>notification is sent</a:t>
            </a:r>
          </a:p>
        </p:txBody>
      </p:sp>
      <p:sp>
        <p:nvSpPr>
          <p:cNvPr id="3" name="Content Placeholder 2"/>
          <p:cNvSpPr>
            <a:spLocks noGrp="1"/>
          </p:cNvSpPr>
          <p:nvPr>
            <p:ph type="body" idx="1"/>
          </p:nvPr>
        </p:nvSpPr>
        <p:spPr>
          <a:xfrm>
            <a:off x="4951048" y="1171254"/>
            <a:ext cx="6306003" cy="4726112"/>
          </a:xfrm>
        </p:spPr>
        <p:txBody>
          <a:bodyPr anchor="ctr">
            <a:normAutofit/>
          </a:bodyPr>
          <a:lstStyle/>
          <a:p>
            <a:endParaRPr lang="en-US" sz="16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dirty="0"/>
          </a:p>
        </p:txBody>
      </p:sp>
      <p:sp>
        <p:nvSpPr>
          <p:cNvPr id="8" name="TextBox 7">
            <a:extLst>
              <a:ext uri="{FF2B5EF4-FFF2-40B4-BE49-F238E27FC236}">
                <a16:creationId xmlns:a16="http://schemas.microsoft.com/office/drawing/2014/main" id="{02107F34-6497-938D-647D-79C5EC6E3792}"/>
              </a:ext>
            </a:extLst>
          </p:cNvPr>
          <p:cNvSpPr txBox="1"/>
          <p:nvPr/>
        </p:nvSpPr>
        <p:spPr>
          <a:xfrm>
            <a:off x="5055193" y="590555"/>
            <a:ext cx="6097712" cy="5475089"/>
          </a:xfrm>
          <a:prstGeom prst="rect">
            <a:avLst/>
          </a:prstGeom>
          <a:noFill/>
        </p:spPr>
        <p:txBody>
          <a:bodyPr wrap="square">
            <a:spAutoFit/>
          </a:bodyPr>
          <a:lstStyle/>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Once the ‘J-1 Faculty Supervisor Review’ has been </a:t>
            </a:r>
            <a:r>
              <a:rPr lang="en-US" sz="2000" b="1" dirty="0">
                <a:latin typeface="Calibri" panose="020F0502020204030204" pitchFamily="34" charset="0"/>
                <a:ea typeface="Calibri" panose="020F0502020204030204" pitchFamily="34" charset="0"/>
                <a:cs typeface="Times New Roman" panose="02020603050405020304" pitchFamily="18" charset="0"/>
              </a:rPr>
              <a:t>submitted</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you will receive a confirmation email: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dirty="0">
                <a:solidFill>
                  <a:srgbClr val="000000"/>
                </a:solidFill>
                <a:effectLst/>
                <a:latin typeface="-webkit-standard"/>
                <a:ea typeface="Times New Roman" panose="02020603050405020304" pitchFamily="18" charset="0"/>
              </a:rPr>
              <a:t>Dear Sandy Smith,</a:t>
            </a:r>
          </a:p>
          <a:p>
            <a:pPr marL="0" marR="0"/>
            <a:endParaRPr lang="en-US" sz="16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webkit-standard"/>
                <a:ea typeface="Times New Roman" panose="02020603050405020304" pitchFamily="18" charset="0"/>
              </a:rPr>
              <a:t>Thank you for submitting the J-1 New Scholar Request for Gavin Henry.</a:t>
            </a:r>
            <a:endParaRPr lang="en-US" sz="16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webkit-standard"/>
                <a:ea typeface="Times New Roman" panose="02020603050405020304" pitchFamily="18" charset="0"/>
              </a:rPr>
              <a:t>The exchange visitor has been invited to complete their J-1 Scholar forms.</a:t>
            </a:r>
            <a:endParaRPr lang="en-US" sz="16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webkit-standard"/>
                <a:ea typeface="Times New Roman" panose="02020603050405020304" pitchFamily="18" charset="0"/>
              </a:rPr>
              <a:t>The faculty supervisor has been asked to review the information you provided.</a:t>
            </a:r>
            <a:endParaRPr lang="en-US" sz="16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webkit-standard"/>
                <a:ea typeface="Times New Roman" panose="02020603050405020304" pitchFamily="18" charset="0"/>
              </a:rPr>
              <a:t>You will receive an email letting you know when the exchange visitor has completed their forms and you can submit everything to the chair for approval.</a:t>
            </a:r>
            <a:endParaRPr lang="en-US" sz="16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webkit-standard"/>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webkit-standard"/>
                <a:ea typeface="Times New Roman" panose="02020603050405020304" pitchFamily="18" charset="0"/>
              </a:rPr>
              <a:t>International Services Office</a:t>
            </a:r>
            <a:br>
              <a:rPr lang="en-US" sz="1800" dirty="0">
                <a:solidFill>
                  <a:srgbClr val="000000"/>
                </a:solidFill>
                <a:effectLst/>
                <a:latin typeface="-webkit-standard"/>
                <a:ea typeface="Times New Roman" panose="02020603050405020304" pitchFamily="18" charset="0"/>
              </a:rPr>
            </a:br>
            <a:r>
              <a:rPr lang="en-US" sz="1800" dirty="0">
                <a:solidFill>
                  <a:srgbClr val="000000"/>
                </a:solidFill>
                <a:effectLst/>
                <a:latin typeface="-webkit-standard"/>
                <a:ea typeface="Times New Roman" panose="02020603050405020304" pitchFamily="18" charset="0"/>
              </a:rPr>
              <a:t>Scholar and Employee Services</a:t>
            </a:r>
            <a:br>
              <a:rPr lang="en-US" sz="1800" dirty="0">
                <a:solidFill>
                  <a:srgbClr val="000000"/>
                </a:solidFill>
                <a:effectLst/>
                <a:latin typeface="-webkit-standard"/>
                <a:ea typeface="Times New Roman" panose="02020603050405020304" pitchFamily="18" charset="0"/>
              </a:rPr>
            </a:br>
            <a:r>
              <a:rPr lang="en-US" sz="1800" dirty="0">
                <a:solidFill>
                  <a:srgbClr val="000000"/>
                </a:solidFill>
                <a:effectLst/>
                <a:latin typeface="-webkit-standard"/>
                <a:ea typeface="Times New Roman" panose="02020603050405020304" pitchFamily="18" charset="0"/>
              </a:rPr>
              <a:t>Email: </a:t>
            </a:r>
            <a:r>
              <a:rPr lang="en-US" sz="1800" u="sng" dirty="0">
                <a:solidFill>
                  <a:srgbClr val="0563C1"/>
                </a:solidFill>
                <a:effectLst/>
                <a:latin typeface="-webkit-standard"/>
                <a:ea typeface="Times New Roman" panose="02020603050405020304" pitchFamily="18" charset="0"/>
                <a:hlinkClick r:id="rId2"/>
              </a:rPr>
              <a:t>scholars@iso.rochester.edu</a:t>
            </a:r>
            <a:br>
              <a:rPr lang="en-US" sz="1800" dirty="0">
                <a:solidFill>
                  <a:srgbClr val="000000"/>
                </a:solidFill>
                <a:effectLst/>
                <a:latin typeface="-webkit-standard"/>
                <a:ea typeface="Times New Roman" panose="02020603050405020304" pitchFamily="18" charset="0"/>
              </a:rPr>
            </a:br>
            <a:r>
              <a:rPr lang="en-US" sz="1800" dirty="0">
                <a:solidFill>
                  <a:srgbClr val="000000"/>
                </a:solidFill>
                <a:effectLst/>
                <a:latin typeface="-webkit-standard"/>
                <a:ea typeface="Times New Roman" panose="02020603050405020304" pitchFamily="18" charset="0"/>
              </a:rPr>
              <a:t>Web: </a:t>
            </a:r>
            <a:r>
              <a:rPr lang="en-US" sz="1800" u="sng" dirty="0">
                <a:solidFill>
                  <a:srgbClr val="0563C1"/>
                </a:solidFill>
                <a:effectLst/>
                <a:latin typeface="-webkit-standard"/>
                <a:ea typeface="Times New Roman" panose="02020603050405020304" pitchFamily="18" charset="0"/>
                <a:hlinkClick r:id="rId3"/>
              </a:rPr>
              <a:t>https://www.iso.rochester.edu/</a:t>
            </a:r>
            <a:endParaRPr lang="en-US" sz="16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00434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WebB7C0</Template>
  <TotalTime>580</TotalTime>
  <Words>1118</Words>
  <Application>Microsoft Office PowerPoint</Application>
  <PresentationFormat>Widescreen</PresentationFormat>
  <Paragraphs>229</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Courier New</vt:lpstr>
      <vt:lpstr>Symbol</vt:lpstr>
      <vt:lpstr>Times New Roman</vt:lpstr>
      <vt:lpstr>Tw Cen MT</vt:lpstr>
      <vt:lpstr>Tw Cen MT Condensed</vt:lpstr>
      <vt:lpstr>-webkit-standard</vt:lpstr>
      <vt:lpstr>Wingdings 3</vt:lpstr>
      <vt:lpstr>Integral</vt:lpstr>
      <vt:lpstr>J-1 Eform TraininG</vt:lpstr>
      <vt:lpstr>UR Compass</vt:lpstr>
      <vt:lpstr>Login</vt:lpstr>
      <vt:lpstr>Login</vt:lpstr>
      <vt:lpstr>Departmental services</vt:lpstr>
      <vt:lpstr>J-1 scholar new request</vt:lpstr>
      <vt:lpstr>LOOk up scholar</vt:lpstr>
      <vt:lpstr>List of Eforms to be filled out by the department and the scholar</vt:lpstr>
      <vt:lpstr>Automated Email notification is sent</vt:lpstr>
      <vt:lpstr>Automated Email notification is sent to the scholar</vt:lpstr>
      <vt:lpstr>Forms for the scholar to complete</vt:lpstr>
      <vt:lpstr>Automated Email notification is sent to the scholar</vt:lpstr>
      <vt:lpstr>Returning to the final department  e-form</vt:lpstr>
      <vt:lpstr>Returning to the final department  e-form</vt:lpstr>
      <vt:lpstr>Submit the final department  e-form</vt:lpstr>
      <vt:lpstr>Coming soon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J-1 Eform TraininG</dc:title>
  <dc:creator>Stinson, Susan</dc:creator>
  <cp:lastModifiedBy>Stinson, Susan</cp:lastModifiedBy>
  <cp:revision>11</cp:revision>
  <cp:lastPrinted>2023-09-11T12:47:05Z</cp:lastPrinted>
  <dcterms:created xsi:type="dcterms:W3CDTF">2023-09-08T14:53:21Z</dcterms:created>
  <dcterms:modified xsi:type="dcterms:W3CDTF">2023-09-11T19:13:17Z</dcterms:modified>
</cp:coreProperties>
</file>