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71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0432" autoAdjust="0"/>
  </p:normalViewPr>
  <p:slideViewPr>
    <p:cSldViewPr snapToGrid="0">
      <p:cViewPr varScale="1">
        <p:scale>
          <a:sx n="63" d="100"/>
          <a:sy n="63" d="100"/>
        </p:scale>
        <p:origin x="7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5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96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0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32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37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41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63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94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28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08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76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02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51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35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2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05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3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78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4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12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1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4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7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1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57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7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rcompassqa.ur.rochester.edu/istart/controllers/client/ClientEngine.cfm?serviceid=EFormGroupProvider&amp;eformGroup=2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questions@iso.rochester.ed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questions@iso.rochester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so.rochester.ed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rcompassqa.ur.rochester.edu/istart/controllers/admin/AdminEngine.cfm?serviceid=EFormGroupProvider&amp;eformGroup=2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so.rochester.edu/" TargetMode="External"/><Relationship Id="rId4" Type="http://schemas.openxmlformats.org/officeDocument/2006/relationships/hyperlink" Target="mailto:questions@iso.rochester.ed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rcompass.ur.rochester.edu/istart/controllers/start/StartEngine.cf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rcompass.ur.rochester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questions@iso.rochester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so.rochester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H-1B Eform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713224" y="4297556"/>
            <a:ext cx="6353968" cy="1433391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Introduction to E-forms for H-1B Employees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4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Automated Email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notification is sent to the employee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51048" y="1171254"/>
            <a:ext cx="6306003" cy="4726112"/>
          </a:xfrm>
        </p:spPr>
        <p:txBody>
          <a:bodyPr anchor="ctr">
            <a:normAutofit/>
          </a:bodyPr>
          <a:lstStyle/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DA3C0-3ED6-CA0B-1472-E7BDC3CAD2E3}"/>
              </a:ext>
            </a:extLst>
          </p:cNvPr>
          <p:cNvSpPr txBox="1"/>
          <p:nvPr/>
        </p:nvSpPr>
        <p:spPr>
          <a:xfrm>
            <a:off x="5113185" y="110564"/>
            <a:ext cx="6647015" cy="6987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Employee will receive the following email inviting them to complete their E-forms: 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</a:pPr>
            <a:endParaRPr lang="en-US" sz="1000" dirty="0">
              <a:solidFill>
                <a:srgbClr val="000000"/>
              </a:solidFill>
              <a:effectLst/>
              <a:latin typeface="-webkit-standard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Dear Margot Nigel,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endParaRPr lang="en-US" sz="1000" dirty="0">
              <a:solidFill>
                <a:srgbClr val="000000"/>
              </a:solidFill>
              <a:effectLst/>
              <a:latin typeface="-webkit-standard"/>
              <a:ea typeface="Times New Roman" panose="02020603050405020304" pitchFamily="18" charset="0"/>
            </a:endParaRPr>
          </a:p>
          <a:p>
            <a:pPr marL="0" marR="0"/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An H-1B visa request has been started by a department at University of Rochester. To proceed with this request, your action is required. Please login to URCompass and submit all the Employee forms.</a:t>
            </a:r>
          </a:p>
          <a:p>
            <a:pPr marL="0" marR="0"/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000" kern="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Whether you are outside or inside the U.S, </a:t>
            </a:r>
            <a:r>
              <a:rPr lang="en-US" sz="1000" kern="0" dirty="0">
                <a:solidFill>
                  <a:srgbClr val="000000"/>
                </a:solidFill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ou will need to have digital copies of the following:</a:t>
            </a:r>
          </a:p>
          <a:p>
            <a:pPr marL="0" marR="0"/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Identity page of a valid passport</a:t>
            </a:r>
          </a:p>
          <a:p>
            <a:pPr marL="342900" marR="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Degrees and transcripts in both the original language and English</a:t>
            </a:r>
            <a:endParaRPr lang="en-US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A credential evaluation is required for degrees received outside the U.S.</a:t>
            </a:r>
            <a:endParaRPr lang="en-US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Copy of current curriculum vitae or resume</a:t>
            </a: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buSzPts val="1000"/>
              <a:tabLst>
                <a:tab pos="457200" algn="l"/>
              </a:tabLst>
            </a:pPr>
            <a:endParaRPr lang="en-US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If you are in the U.S., along with the documents listed above, you will need to have digital copies of the following: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Electronic I-94 obtained from cbp.gov</a:t>
            </a:r>
            <a:endParaRPr lang="en-US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Copy of recent visa sticker</a:t>
            </a:r>
            <a:endParaRPr lang="en-US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Last two months’ pay statements, if employed</a:t>
            </a:r>
            <a:endParaRPr lang="en-US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Applicable immigration documentation</a:t>
            </a:r>
            <a:endParaRPr lang="en-US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MEDICAL DOCTORS or DENTISTS ONLY</a:t>
            </a:r>
            <a:endParaRPr lang="en-U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Medical degree or dentistry degree and license in home country, translated into English.</a:t>
            </a:r>
            <a:endParaRPr lang="en-US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ECFMG certificate documenting valid (not expired or about to expire) English exam certification</a:t>
            </a:r>
            <a:b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OR</a:t>
            </a:r>
            <a:b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Pass results of ECFMG English exam (Not required of graduates from accredited Canadian medical schools.)</a:t>
            </a:r>
            <a:endParaRPr lang="en-US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Pass results of:</a:t>
            </a:r>
            <a:b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USMLE – Steps I, II and III OR</a:t>
            </a:r>
            <a:b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NBME – Parts I, II and III OR</a:t>
            </a:r>
            <a:b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FLEX Parts I and II (Please note combinations of exams (e.g. USMLE – Steps I and II and FLEX-Component II) are not acceptable</a:t>
            </a:r>
            <a:endParaRPr lang="en-US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Copy of New York State medical or dental license.</a:t>
            </a:r>
            <a:endParaRPr lang="en-US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Proof of residencies, fellowships and board certifications</a:t>
            </a:r>
            <a:endParaRPr lang="en-US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If you have any H-4 dependents, you will need to upload a digital copy of their passport(s), marriage certificate, and/or birth certificate and any immigration documents (I-20s; Ds-2019s; visa stamps; EADs; etc.)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Please login here with your University of Rochester ID to proceed: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000" u="sng" dirty="0">
                <a:solidFill>
                  <a:srgbClr val="0563C1"/>
                </a:solidFill>
                <a:effectLst/>
                <a:latin typeface="-webkit-standard"/>
                <a:ea typeface="Times New Roman" panose="02020603050405020304" pitchFamily="18" charset="0"/>
                <a:hlinkClick r:id="rId3"/>
              </a:rPr>
              <a:t>URCompass</a:t>
            </a:r>
            <a:endParaRPr lang="en-US" sz="1000" u="sng" dirty="0">
              <a:solidFill>
                <a:srgbClr val="0563C1"/>
              </a:solidFill>
              <a:effectLst/>
              <a:latin typeface="-webkit-standard"/>
              <a:ea typeface="Times New Roman" panose="02020603050405020304" pitchFamily="18" charset="0"/>
            </a:endParaRPr>
          </a:p>
          <a:p>
            <a:pPr marL="0" marR="0"/>
            <a:endParaRPr lang="en-US" sz="1000" u="sng" dirty="0">
              <a:solidFill>
                <a:srgbClr val="0563C1"/>
              </a:solidFill>
              <a:latin typeface="-webkit-standard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If you encounter any problems with URCompass please contact </a:t>
            </a:r>
            <a:r>
              <a:rPr lang="en-US" sz="1000" u="sng" dirty="0">
                <a:solidFill>
                  <a:srgbClr val="0000FF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questions@iso.rochester.edu</a:t>
            </a:r>
            <a:r>
              <a:rPr lang="en-US" sz="10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 for assistance.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endParaRPr lang="en-US" sz="800" u="sng" dirty="0">
              <a:solidFill>
                <a:srgbClr val="0563C1"/>
              </a:solidFill>
              <a:latin typeface="-webkit-standard"/>
              <a:ea typeface="Times New Roman" panose="02020603050405020304" pitchFamily="18" charset="0"/>
            </a:endParaRPr>
          </a:p>
          <a:p>
            <a:pPr marL="0" marR="0"/>
            <a:endParaRPr lang="en-US" sz="800" u="sng" dirty="0">
              <a:solidFill>
                <a:srgbClr val="0563C1"/>
              </a:solidFill>
              <a:effectLst/>
              <a:latin typeface="-webkit-standard"/>
              <a:ea typeface="Times New Roman" panose="02020603050405020304" pitchFamily="18" charset="0"/>
            </a:endParaRPr>
          </a:p>
          <a:p>
            <a:pPr marL="0" marR="0"/>
            <a:endParaRPr lang="en-US" sz="800" u="sng" dirty="0">
              <a:solidFill>
                <a:srgbClr val="0563C1"/>
              </a:solidFill>
              <a:latin typeface="-webkit-standard"/>
              <a:ea typeface="Times New Roman" panose="02020603050405020304" pitchFamily="18" charset="0"/>
            </a:endParaRPr>
          </a:p>
          <a:p>
            <a:pPr marL="0" marR="0"/>
            <a:endParaRPr lang="en-US" sz="800" u="sng" dirty="0">
              <a:solidFill>
                <a:srgbClr val="0563C1"/>
              </a:solidFill>
              <a:effectLst/>
              <a:latin typeface="-webkit-standard"/>
              <a:ea typeface="Times New Roman" panose="02020603050405020304" pitchFamily="18" charset="0"/>
            </a:endParaRPr>
          </a:p>
          <a:p>
            <a:pPr marL="0" marR="0"/>
            <a:endParaRPr lang="en-US" sz="800" u="sng" dirty="0">
              <a:solidFill>
                <a:srgbClr val="0563C1"/>
              </a:solidFill>
              <a:latin typeface="-webkit-standard"/>
              <a:ea typeface="Times New Roman" panose="02020603050405020304" pitchFamily="18" charset="0"/>
            </a:endParaRPr>
          </a:p>
          <a:p>
            <a:pPr marL="0" marR="0"/>
            <a:endParaRPr lang="en-US" sz="800" u="sng" dirty="0">
              <a:solidFill>
                <a:srgbClr val="0563C1"/>
              </a:solidFill>
              <a:effectLst/>
              <a:latin typeface="-webkit-standard"/>
              <a:ea typeface="Times New Roman" panose="02020603050405020304" pitchFamily="18" charset="0"/>
            </a:endParaRPr>
          </a:p>
          <a:p>
            <a:pPr marL="0" marR="0"/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3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Forms for the employee to 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51048" y="1171254"/>
            <a:ext cx="6306003" cy="4726112"/>
          </a:xfrm>
        </p:spPr>
        <p:txBody>
          <a:bodyPr anchor="ctr">
            <a:normAutofit/>
          </a:bodyPr>
          <a:lstStyle/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A609C-24BE-B6BF-2D8E-EB18CE660882}"/>
              </a:ext>
            </a:extLst>
          </p:cNvPr>
          <p:cNvSpPr txBox="1"/>
          <p:nvPr/>
        </p:nvSpPr>
        <p:spPr>
          <a:xfrm>
            <a:off x="4754198" y="137381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Employee will log in and complete the following E-Forms:</a:t>
            </a: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40CB7C-AB88-EF31-9743-071070D6A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020" y="674057"/>
            <a:ext cx="5760720" cy="4263360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4B2CBE9C-65AF-E247-93B1-9C2C55E4CB21}"/>
              </a:ext>
            </a:extLst>
          </p:cNvPr>
          <p:cNvSpPr/>
          <p:nvPr/>
        </p:nvSpPr>
        <p:spPr>
          <a:xfrm>
            <a:off x="5084412" y="674058"/>
            <a:ext cx="3245772" cy="41539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5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Automated Email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notification is sent to the employee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51048" y="1171254"/>
            <a:ext cx="6306003" cy="4726112"/>
          </a:xfrm>
        </p:spPr>
        <p:txBody>
          <a:bodyPr anchor="ctr">
            <a:normAutofit/>
          </a:bodyPr>
          <a:lstStyle/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32381-ADBB-898B-46CF-371E1A9414F7}"/>
              </a:ext>
            </a:extLst>
          </p:cNvPr>
          <p:cNvSpPr txBox="1"/>
          <p:nvPr/>
        </p:nvSpPr>
        <p:spPr>
          <a:xfrm>
            <a:off x="5055193" y="55172"/>
            <a:ext cx="6097712" cy="5383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 the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Employee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has submitted all their E-forms, they will receive a confirmation email: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00000"/>
              </a:solidFill>
              <a:effectLst/>
              <a:latin typeface="-webkit-standard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Dear Margot Nigel,</a:t>
            </a:r>
          </a:p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Thank you for submitting your H-1B eforms. Your department has been notified that your forms are complete. </a:t>
            </a:r>
          </a:p>
          <a:p>
            <a:pPr marL="0" marR="0"/>
            <a:endParaRPr lang="en-US" b="0" i="0" u="none" strike="noStrike" dirty="0">
              <a:solidFill>
                <a:srgbClr val="000000"/>
              </a:solidFill>
              <a:latin typeface="-webkit-standard"/>
            </a:endParaRPr>
          </a:p>
          <a:p>
            <a:pPr marL="0" marR="0"/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If you need to provide additional information or documentation, you may return to your application using your University ID ( %universityid% ) and your Date of Birth and submit the Employee Upload Additional Information eform. </a:t>
            </a:r>
            <a:endParaRPr lang="en-US" sz="1800" dirty="0">
              <a:solidFill>
                <a:srgbClr val="000000"/>
              </a:solidFill>
              <a:effectLst/>
              <a:latin typeface="-webkit-standard"/>
              <a:ea typeface="Times New Roman" panose="02020603050405020304" pitchFamily="18" charset="0"/>
            </a:endParaRPr>
          </a:p>
          <a:p>
            <a:pPr marL="0" marR="0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If we need any additional information, we will contact you.</a:t>
            </a:r>
          </a:p>
          <a:p>
            <a:pPr marL="0" marR="0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International Services Office</a:t>
            </a:r>
            <a:b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Scholar and Employee Services</a:t>
            </a:r>
            <a:b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Email: </a:t>
            </a:r>
            <a:r>
              <a:rPr lang="en-US" sz="1800" u="sng" dirty="0">
                <a:solidFill>
                  <a:srgbClr val="0563C1"/>
                </a:solidFill>
                <a:effectLst/>
                <a:latin typeface="-webkit-standard"/>
                <a:ea typeface="Times New Roman" panose="02020603050405020304" pitchFamily="18" charset="0"/>
                <a:hlinkClick r:id="rId3"/>
              </a:rPr>
              <a:t>scholars@iso.rochester.edu</a:t>
            </a:r>
            <a:b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Web: </a:t>
            </a:r>
            <a:r>
              <a:rPr lang="en-US" sz="1800" u="sng" dirty="0">
                <a:solidFill>
                  <a:srgbClr val="0563C1"/>
                </a:solidFill>
                <a:effectLst/>
                <a:latin typeface="-webkit-standard"/>
                <a:ea typeface="Times New Roman" panose="02020603050405020304" pitchFamily="18" charset="0"/>
                <a:hlinkClick r:id="rId4"/>
              </a:rPr>
              <a:t>https://www.iso.rochester.edu/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32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949" y="219117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Automated Email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notification is sent to the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51048" y="1171254"/>
            <a:ext cx="6306003" cy="4726112"/>
          </a:xfrm>
        </p:spPr>
        <p:txBody>
          <a:bodyPr anchor="ctr">
            <a:normAutofit/>
          </a:bodyPr>
          <a:lstStyle/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13CF54-B25B-49A7-33F3-ED7AB6BA7BB6}"/>
              </a:ext>
            </a:extLst>
          </p:cNvPr>
          <p:cNvSpPr txBox="1"/>
          <p:nvPr/>
        </p:nvSpPr>
        <p:spPr>
          <a:xfrm>
            <a:off x="5159339" y="290009"/>
            <a:ext cx="6097712" cy="3871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Once the Employee has submitted all their E-forms, you will receive an email inviting you to review the forms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Dear Julie Jones,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b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 H-1B Employee e-forms have been submitted by </a:t>
            </a:r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Margot Nigel. Please login to </a:t>
            </a:r>
            <a:r>
              <a:rPr lang="en-US" sz="1800" u="sng" dirty="0">
                <a:solidFill>
                  <a:srgbClr val="0563C1"/>
                </a:solidFill>
                <a:effectLst/>
                <a:latin typeface="-webkit-standard"/>
                <a:ea typeface="Times New Roman" panose="02020603050405020304" pitchFamily="18" charset="0"/>
                <a:hlinkClick r:id="rId3"/>
              </a:rPr>
              <a:t>URCompass</a:t>
            </a:r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 to review.</a:t>
            </a:r>
          </a:p>
          <a:p>
            <a:pPr marL="0" marR="0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International Services Office</a:t>
            </a:r>
            <a:b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Scholar and Employee Services</a:t>
            </a:r>
            <a:b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Email: </a:t>
            </a:r>
            <a:r>
              <a:rPr lang="en-US" sz="1800" u="sng" dirty="0">
                <a:solidFill>
                  <a:srgbClr val="0563C1"/>
                </a:solidFill>
                <a:effectLst/>
                <a:latin typeface="-webkit-standard"/>
                <a:ea typeface="Times New Roman" panose="02020603050405020304" pitchFamily="18" charset="0"/>
                <a:hlinkClick r:id="rId4"/>
              </a:rPr>
              <a:t>scholars@iso.rochester.edu</a:t>
            </a:r>
            <a:b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Web: </a:t>
            </a:r>
            <a:r>
              <a:rPr lang="en-US" sz="1800" u="sng" dirty="0">
                <a:solidFill>
                  <a:srgbClr val="0563C1"/>
                </a:solidFill>
                <a:effectLst/>
                <a:latin typeface="-webkit-standard"/>
                <a:ea typeface="Times New Roman" panose="02020603050405020304" pitchFamily="18" charset="0"/>
                <a:hlinkClick r:id="rId5"/>
              </a:rPr>
              <a:t>https://www.iso.rochester.edu/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90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052" y="804333"/>
            <a:ext cx="3727372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Reviewing the employee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e-form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51048" y="1171254"/>
            <a:ext cx="6306003" cy="4726112"/>
          </a:xfrm>
        </p:spPr>
        <p:txBody>
          <a:bodyPr anchor="ctr">
            <a:normAutofit/>
          </a:bodyPr>
          <a:lstStyle/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36CADF-F8E3-6CE7-1032-F68ABD2667C9}"/>
              </a:ext>
            </a:extLst>
          </p:cNvPr>
          <p:cNvGrpSpPr/>
          <p:nvPr/>
        </p:nvGrpSpPr>
        <p:grpSpPr>
          <a:xfrm>
            <a:off x="5230139" y="796768"/>
            <a:ext cx="5943600" cy="3682365"/>
            <a:chOff x="5240299" y="804333"/>
            <a:chExt cx="5943600" cy="3682365"/>
          </a:xfrm>
        </p:grpSpPr>
        <p:pic>
          <p:nvPicPr>
            <p:cNvPr id="7" name="Picture 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6BF110B8-4BC7-E345-0E64-202CE0C50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299" y="804333"/>
              <a:ext cx="5943600" cy="36823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FA3F39F-7CE4-E8D5-65E5-4C18A5EDFA46}"/>
                </a:ext>
              </a:extLst>
            </p:cNvPr>
            <p:cNvSpPr/>
            <p:nvPr/>
          </p:nvSpPr>
          <p:spPr>
            <a:xfrm>
              <a:off x="9530080" y="1066800"/>
              <a:ext cx="497840" cy="1044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F9F5BE-A537-7FE7-453B-64ECDB2001C2}"/>
              </a:ext>
            </a:extLst>
          </p:cNvPr>
          <p:cNvSpPr/>
          <p:nvPr/>
        </p:nvSpPr>
        <p:spPr>
          <a:xfrm>
            <a:off x="6427175" y="1702663"/>
            <a:ext cx="1250950" cy="4000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86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ISO BEGINS PROCESSING OF H-1B REQUEST</a:t>
            </a:r>
            <a:br>
              <a:rPr lang="en-US" dirty="0"/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51048" y="1171254"/>
            <a:ext cx="6306003" cy="4726112"/>
          </a:xfrm>
        </p:spPr>
        <p:txBody>
          <a:bodyPr anchor="ctr">
            <a:normAutofit/>
          </a:bodyPr>
          <a:lstStyle/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ADC71-45B2-89F3-B47E-7EE0F2E75C66}"/>
              </a:ext>
            </a:extLst>
          </p:cNvPr>
          <p:cNvSpPr txBox="1"/>
          <p:nvPr/>
        </p:nvSpPr>
        <p:spPr>
          <a:xfrm>
            <a:off x="5159339" y="1609452"/>
            <a:ext cx="60977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ONCE THE E-FORMS ARE SUBMITTED, ISO WILL BE NOTIFIED OF THE 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-1B REQUEST.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3D3C3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NEED TO RECEIVE ALL DOCUMENTS SIX (6) MONTHS BEFORE THE H-1B START DATE.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THE REQUEST IS NOT COMPLETE, WE WILL REACH OUT FOR THE MISSING INFORMATION OR DOCUMENTS.</a:t>
            </a:r>
            <a:endParaRPr lang="en-US" sz="1400" strike="sng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2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UR Compass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51048" y="1252027"/>
            <a:ext cx="6306003" cy="4801640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49" name="Picture 24">
            <a:extLst>
              <a:ext uri="{FF2B5EF4-FFF2-40B4-BE49-F238E27FC236}">
                <a16:creationId xmlns:a16="http://schemas.microsoft.com/office/drawing/2014/main" id="{9B53F0CC-B540-F736-E591-21B56931A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40" y="1630709"/>
            <a:ext cx="5983854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142E749-90A3-2EEF-0E8E-3263D8FE7934}"/>
              </a:ext>
            </a:extLst>
          </p:cNvPr>
          <p:cNvSpPr/>
          <p:nvPr/>
        </p:nvSpPr>
        <p:spPr>
          <a:xfrm>
            <a:off x="6237149" y="2758694"/>
            <a:ext cx="3733800" cy="2286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D00BEE-4854-598B-181B-50BECE247219}"/>
              </a:ext>
            </a:extLst>
          </p:cNvPr>
          <p:cNvSpPr/>
          <p:nvPr/>
        </p:nvSpPr>
        <p:spPr>
          <a:xfrm>
            <a:off x="9462783" y="4575394"/>
            <a:ext cx="190500" cy="222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3F0E518-53D3-270B-3890-DFC5C5F87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305" y="7948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Welcome to ISO's Client Portal Login Page (rochester.edu)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https://urcompass.ur.rochester.edu/istart/controllers/start/StartEngine.cfm</a:t>
            </a:r>
            <a:r>
              <a:rPr kumimoji="0" lang="en-US" altLang="en-US" sz="11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E41F3B91-9E92-0A53-30D7-84235F6B8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1433" y="8733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0911CA3F-BCBA-E12C-538B-1077C6ACA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1212" y="481609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0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Login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en-US" dirty="0"/>
              <a:t>You will login to UR Compass with your Net ID and password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69550-14E6-DCC1-52C7-55CE7F1A1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29" y="2126636"/>
            <a:ext cx="594360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6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Login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048" y="493776"/>
            <a:ext cx="6306003" cy="5559891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600" dirty="0"/>
              <a:t>If this is your first time logging in to UR Compass, you will need to request Departmental Access. </a:t>
            </a:r>
          </a:p>
          <a:p>
            <a:pPr marL="0" indent="0">
              <a:buNone/>
            </a:pPr>
            <a:r>
              <a:rPr lang="en-US" sz="2900" dirty="0"/>
              <a:t>Welcome to the U of R!</a:t>
            </a:r>
            <a:br>
              <a:rPr lang="en-US" sz="2900" dirty="0"/>
            </a:br>
            <a:br>
              <a:rPr lang="en-US" sz="2900" dirty="0"/>
            </a:br>
            <a:r>
              <a:rPr lang="en-US" sz="2900" dirty="0"/>
              <a:t>Here are instructions for requesting an account and access to URcompass (the ISO client portal):</a:t>
            </a:r>
            <a:br>
              <a:rPr lang="en-US" sz="2900" dirty="0"/>
            </a:br>
            <a:br>
              <a:rPr lang="en-US" sz="2900" dirty="0"/>
            </a:br>
            <a:r>
              <a:rPr lang="en-US" sz="2900" dirty="0"/>
              <a:t>1.	Go to the ISO URcompass website: 	</a:t>
            </a:r>
            <a:r>
              <a:rPr lang="en-US" sz="2900" dirty="0">
                <a:effectLst/>
                <a:hlinkClick r:id="rId3" tooltip="https://urcompass.ur.rochester.edu/"/>
              </a:rPr>
              <a:t>https://urcompass.ur.rochester.edu/</a:t>
            </a:r>
            <a:br>
              <a:rPr lang="en-US" sz="2900" dirty="0"/>
            </a:br>
            <a:r>
              <a:rPr lang="en-US" sz="2900" dirty="0"/>
              <a:t>2.	Click on the "Login" button located at the top of the page.</a:t>
            </a:r>
            <a:br>
              <a:rPr lang="en-US" sz="2900" dirty="0"/>
            </a:br>
            <a:r>
              <a:rPr lang="en-US" sz="2900" dirty="0"/>
              <a:t>3.	Use your NetID and password to access the system.</a:t>
            </a:r>
            <a:br>
              <a:rPr lang="en-US" sz="2900" dirty="0"/>
            </a:br>
            <a:r>
              <a:rPr lang="en-US" sz="2900" dirty="0"/>
              <a:t>4.	You will be taken to a screen to request a new account.</a:t>
            </a:r>
            <a:br>
              <a:rPr lang="en-US" sz="2900" dirty="0"/>
            </a:br>
            <a:r>
              <a:rPr lang="en-US" sz="2900" dirty="0"/>
              <a:t>	   a. Indicate that you are requesting a “Department” account</a:t>
            </a:r>
            <a:br>
              <a:rPr lang="en-US" sz="2900" dirty="0"/>
            </a:br>
            <a:r>
              <a:rPr lang="en-US" sz="2900" dirty="0"/>
              <a:t>	   b. Click on the “Request Account” button.</a:t>
            </a:r>
            <a:br>
              <a:rPr lang="en-US" sz="2900" dirty="0"/>
            </a:br>
            <a:r>
              <a:rPr lang="en-US" sz="2900" dirty="0"/>
              <a:t>5.	Fill out the departmental account request form with your name 	and contact information (email, phone number, and department) 6.	Once you have completed the form, click the "Submit" 	      	button.</a:t>
            </a:r>
            <a:br>
              <a:rPr lang="en-US" sz="2900" dirty="0"/>
            </a:br>
            <a:r>
              <a:rPr lang="en-US" sz="2900" dirty="0"/>
              <a:t>7.	Your request will be sent to the URcompass website administrators 	for review.</a:t>
            </a:r>
            <a:br>
              <a:rPr lang="en-US" sz="2900" dirty="0"/>
            </a:br>
            <a:r>
              <a:rPr lang="en-US" sz="2900" dirty="0"/>
              <a:t>8.	You will receive an email notification once your departmental 	account has been created.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3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Departmental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en-US" dirty="0"/>
              <a:t>After you have successfully logged into UR Compass, you will choose Departmental Services from the list on the lefthand side of the screen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B074B1-BA99-D5C9-26EA-85941BED6564}"/>
              </a:ext>
            </a:extLst>
          </p:cNvPr>
          <p:cNvGrpSpPr/>
          <p:nvPr/>
        </p:nvGrpSpPr>
        <p:grpSpPr>
          <a:xfrm>
            <a:off x="5451348" y="2342393"/>
            <a:ext cx="5943600" cy="3051425"/>
            <a:chOff x="5451348" y="2332233"/>
            <a:chExt cx="5943600" cy="30514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6879D3-CC65-F194-3441-FDEA50A2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1348" y="2332233"/>
              <a:ext cx="5943600" cy="3051425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4B12E9-DC5B-C36E-C822-34EEE48D68D4}"/>
                </a:ext>
              </a:extLst>
            </p:cNvPr>
            <p:cNvSpPr/>
            <p:nvPr/>
          </p:nvSpPr>
          <p:spPr>
            <a:xfrm>
              <a:off x="10271760" y="2651760"/>
              <a:ext cx="790080" cy="1422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A05134C-02CB-2B13-C963-848EE9932055}"/>
              </a:ext>
            </a:extLst>
          </p:cNvPr>
          <p:cNvSpPr/>
          <p:nvPr/>
        </p:nvSpPr>
        <p:spPr>
          <a:xfrm>
            <a:off x="5550590" y="3362325"/>
            <a:ext cx="933450" cy="2130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H-1B initial and transfer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en-US" dirty="0"/>
              <a:t>Once in the Departmental Services menu, choose H-1B Initial &amp; Transfer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220765-C4DD-3304-AD38-11C8D1488D81}"/>
              </a:ext>
            </a:extLst>
          </p:cNvPr>
          <p:cNvGrpSpPr/>
          <p:nvPr/>
        </p:nvGrpSpPr>
        <p:grpSpPr>
          <a:xfrm>
            <a:off x="5313451" y="1944442"/>
            <a:ext cx="5943600" cy="2561590"/>
            <a:chOff x="5313451" y="1944442"/>
            <a:chExt cx="5943600" cy="256159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C36E62-97B7-796A-3BC0-E8AFFBD917B9}"/>
                </a:ext>
              </a:extLst>
            </p:cNvPr>
            <p:cNvGrpSpPr/>
            <p:nvPr/>
          </p:nvGrpSpPr>
          <p:grpSpPr>
            <a:xfrm>
              <a:off x="5313451" y="1944442"/>
              <a:ext cx="5943600" cy="2561590"/>
              <a:chOff x="5321476" y="2078757"/>
              <a:chExt cx="5943600" cy="2561590"/>
            </a:xfrm>
          </p:grpSpPr>
          <p:pic>
            <p:nvPicPr>
              <p:cNvPr id="6" name="Picture 5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A641F08E-9867-1BEB-F888-69678171EF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21476" y="2078757"/>
                <a:ext cx="5943600" cy="2561590"/>
              </a:xfrm>
              <a:prstGeom prst="rect">
                <a:avLst/>
              </a:prstGeom>
            </p:spPr>
          </p:pic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BB68565-82C4-30E4-175F-27B045D13CD5}"/>
                  </a:ext>
                </a:extLst>
              </p:cNvPr>
              <p:cNvSpPr/>
              <p:nvPr/>
            </p:nvSpPr>
            <p:spPr>
              <a:xfrm>
                <a:off x="10210800" y="2275840"/>
                <a:ext cx="477520" cy="1219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4871670-73BC-256B-CF8F-B78C57EFADA2}"/>
                </a:ext>
              </a:extLst>
            </p:cNvPr>
            <p:cNvSpPr/>
            <p:nvPr/>
          </p:nvSpPr>
          <p:spPr>
            <a:xfrm>
              <a:off x="8383415" y="3638198"/>
              <a:ext cx="1206500" cy="40005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8357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LOOk up employee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en-US" dirty="0"/>
              <a:t>Next you will lookup the employee in the system by the University ID and date of birth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30093D-21DB-1DAC-BBF4-8C3CE4DE7350}"/>
              </a:ext>
            </a:extLst>
          </p:cNvPr>
          <p:cNvGrpSpPr/>
          <p:nvPr/>
        </p:nvGrpSpPr>
        <p:grpSpPr>
          <a:xfrm>
            <a:off x="5132249" y="2981114"/>
            <a:ext cx="5943600" cy="2316480"/>
            <a:chOff x="5132249" y="2981114"/>
            <a:chExt cx="5943600" cy="23164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366B6F1-C588-3D7B-F586-8F69E2C60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2249" y="2981114"/>
              <a:ext cx="5943600" cy="2316480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E45D95B-D85B-8424-556D-A4C47FED3DA7}"/>
                </a:ext>
              </a:extLst>
            </p:cNvPr>
            <p:cNvSpPr/>
            <p:nvPr/>
          </p:nvSpPr>
          <p:spPr>
            <a:xfrm>
              <a:off x="6240908" y="4218505"/>
              <a:ext cx="3162300" cy="74295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E1570F9-F694-15D1-ECA1-FFA6EC70FF35}"/>
                </a:ext>
              </a:extLst>
            </p:cNvPr>
            <p:cNvSpPr/>
            <p:nvPr/>
          </p:nvSpPr>
          <p:spPr>
            <a:xfrm>
              <a:off x="10088880" y="3241040"/>
              <a:ext cx="680720" cy="1117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821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List of Eforms to be filled out by the department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51048" y="1171254"/>
            <a:ext cx="6306003" cy="4726112"/>
          </a:xfrm>
        </p:spPr>
        <p:txBody>
          <a:bodyPr anchor="ctr">
            <a:normAutofit/>
          </a:bodyPr>
          <a:lstStyle/>
          <a:p>
            <a:r>
              <a:rPr lang="en-US" sz="1600" dirty="0"/>
              <a:t>Once you have looked up the employee record, complete the Eforms listed under the “Forms for the Department to Complete” section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4DE7BE6-2B02-D1B8-A2A4-1A9264C62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249" y="681660"/>
            <a:ext cx="5999301" cy="363739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2308071-4567-280C-5AB7-3896DEC7E9C1}"/>
              </a:ext>
            </a:extLst>
          </p:cNvPr>
          <p:cNvSpPr/>
          <p:nvPr/>
        </p:nvSpPr>
        <p:spPr>
          <a:xfrm>
            <a:off x="6181725" y="2301875"/>
            <a:ext cx="2152650" cy="24765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Text Box 36">
            <a:extLst>
              <a:ext uri="{FF2B5EF4-FFF2-40B4-BE49-F238E27FC236}">
                <a16:creationId xmlns:a16="http://schemas.microsoft.com/office/drawing/2014/main" id="{6768ED92-4083-A6F0-8A44-D7E46EA09DDB}"/>
              </a:ext>
            </a:extLst>
          </p:cNvPr>
          <p:cNvSpPr txBox="1"/>
          <p:nvPr/>
        </p:nvSpPr>
        <p:spPr>
          <a:xfrm>
            <a:off x="8556625" y="3134678"/>
            <a:ext cx="2368550" cy="944245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the </a:t>
            </a:r>
            <a:r>
              <a:rPr lang="en-US" sz="9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H-1B Department Final Submit</a:t>
            </a:r>
            <a:r>
              <a:rPr lang="en-US" sz="9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submitted, you will wait for the Employee to complete their E-forms in the portal.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CB56DC-81D5-D3D4-844D-F4BF0F17DC85}"/>
              </a:ext>
            </a:extLst>
          </p:cNvPr>
          <p:cNvSpPr/>
          <p:nvPr/>
        </p:nvSpPr>
        <p:spPr>
          <a:xfrm>
            <a:off x="10172700" y="637372"/>
            <a:ext cx="752475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92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Automated Email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notification is 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51048" y="1171254"/>
            <a:ext cx="6306003" cy="4726112"/>
          </a:xfrm>
        </p:spPr>
        <p:txBody>
          <a:bodyPr anchor="ctr">
            <a:normAutofit/>
          </a:bodyPr>
          <a:lstStyle/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107F34-6497-938D-647D-79C5EC6E3792}"/>
              </a:ext>
            </a:extLst>
          </p:cNvPr>
          <p:cNvSpPr txBox="1"/>
          <p:nvPr/>
        </p:nvSpPr>
        <p:spPr>
          <a:xfrm>
            <a:off x="5055193" y="406257"/>
            <a:ext cx="6097712" cy="5228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the “H-1B </a:t>
            </a:r>
            <a:r>
              <a:rPr lang="en-US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Final Submit</a:t>
            </a:r>
            <a:r>
              <a:rPr lang="en-US" sz="20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been submitted, you will receive a confirmation email: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Dear Julie Jones,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endParaRPr lang="en-US" sz="1800" dirty="0">
              <a:solidFill>
                <a:srgbClr val="000000"/>
              </a:solidFill>
              <a:effectLst/>
              <a:latin typeface="-webkit-standard"/>
              <a:ea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Thank you for submitting the H-1B </a:t>
            </a:r>
            <a:r>
              <a:rPr lang="en-US" sz="1800" kern="0" dirty="0">
                <a:solidFill>
                  <a:srgbClr val="000000"/>
                </a:solidFill>
                <a:effectLst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departmental eforms for </a:t>
            </a:r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 Margot Nigel.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0" dirty="0">
                <a:solidFill>
                  <a:srgbClr val="000000"/>
                </a:solidFill>
                <a:effectLst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We will let you know when </a:t>
            </a:r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Margot Nigel</a:t>
            </a:r>
            <a:r>
              <a:rPr lang="en-US" sz="1800" kern="0" dirty="0">
                <a:solidFill>
                  <a:srgbClr val="000000"/>
                </a:solidFill>
                <a:effectLst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 has completed their employee eforms</a:t>
            </a:r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.</a:t>
            </a:r>
          </a:p>
          <a:p>
            <a:pPr marL="0" marR="0"/>
            <a:endParaRPr lang="en-US" dirty="0">
              <a:solidFill>
                <a:srgbClr val="000000"/>
              </a:solidFill>
              <a:latin typeface="-webkit-standard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If you need to provide additional information or documentation, you may return to the application for Margot and submit the “Department Upload Additional Information” eform.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International Services Office</a:t>
            </a:r>
            <a:b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Scholar and Employee Services</a:t>
            </a:r>
            <a:b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Email: </a:t>
            </a:r>
            <a:r>
              <a:rPr lang="en-US" sz="1800" u="sng" dirty="0">
                <a:solidFill>
                  <a:srgbClr val="0563C1"/>
                </a:solidFill>
                <a:effectLst/>
                <a:latin typeface="-webkit-standard"/>
                <a:ea typeface="Times New Roman" panose="02020603050405020304" pitchFamily="18" charset="0"/>
                <a:hlinkClick r:id="rId3"/>
              </a:rPr>
              <a:t>scholars@iso.rochester.edu</a:t>
            </a:r>
            <a:b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</a:rPr>
              <a:t>Web: </a:t>
            </a:r>
            <a:r>
              <a:rPr lang="en-US" sz="1800" u="sng" dirty="0">
                <a:solidFill>
                  <a:srgbClr val="0563C1"/>
                </a:solidFill>
                <a:effectLst/>
                <a:latin typeface="-webkit-standard"/>
                <a:ea typeface="Times New Roman" panose="02020603050405020304" pitchFamily="18" charset="0"/>
                <a:hlinkClick r:id="rId4"/>
              </a:rPr>
              <a:t>https://www.iso.rochester.edu/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00434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H-1B Eform Training</Template>
  <TotalTime>95</TotalTime>
  <Words>1214</Words>
  <Application>Microsoft Office PowerPoint</Application>
  <PresentationFormat>Widescreen</PresentationFormat>
  <Paragraphs>233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Tw Cen MT</vt:lpstr>
      <vt:lpstr>Tw Cen MT Condensed</vt:lpstr>
      <vt:lpstr>-webkit-standard</vt:lpstr>
      <vt:lpstr>Wingdings 3</vt:lpstr>
      <vt:lpstr>Integral</vt:lpstr>
      <vt:lpstr>H-1B Eform Training</vt:lpstr>
      <vt:lpstr>UR Compass</vt:lpstr>
      <vt:lpstr>Login</vt:lpstr>
      <vt:lpstr>Login</vt:lpstr>
      <vt:lpstr>Departmental services</vt:lpstr>
      <vt:lpstr>H-1B initial and transfer request</vt:lpstr>
      <vt:lpstr>LOOk up employee</vt:lpstr>
      <vt:lpstr>List of Eforms to be filled out by the department </vt:lpstr>
      <vt:lpstr>Automated Email notification is sent</vt:lpstr>
      <vt:lpstr>Automated Email notification is sent to the employee</vt:lpstr>
      <vt:lpstr>Forms for the employee to complete</vt:lpstr>
      <vt:lpstr>Automated Email notification is sent to the employee</vt:lpstr>
      <vt:lpstr>Automated Email notification is sent to the department</vt:lpstr>
      <vt:lpstr>Reviewing the employee  e-form</vt:lpstr>
      <vt:lpstr>ISO BEGINS PROCESSING OF H-1B REQUEST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H-1B Eform Training</dc:title>
  <dc:creator>Rodgers, Jeffrey</dc:creator>
  <cp:lastModifiedBy>Lord, Keith</cp:lastModifiedBy>
  <cp:revision>3</cp:revision>
  <cp:lastPrinted>2023-09-21T14:19:11Z</cp:lastPrinted>
  <dcterms:created xsi:type="dcterms:W3CDTF">2023-09-21T14:29:25Z</dcterms:created>
  <dcterms:modified xsi:type="dcterms:W3CDTF">2023-09-22T15:12:09Z</dcterms:modified>
</cp:coreProperties>
</file>